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77" r:id="rId5"/>
    <p:sldId id="278" r:id="rId6"/>
    <p:sldId id="259" r:id="rId7"/>
    <p:sldId id="260" r:id="rId8"/>
    <p:sldId id="261" r:id="rId9"/>
    <p:sldId id="262" r:id="rId10"/>
    <p:sldId id="265" r:id="rId11"/>
    <p:sldId id="266" r:id="rId12"/>
    <p:sldId id="267" r:id="rId13"/>
    <p:sldId id="268" r:id="rId14"/>
    <p:sldId id="269" r:id="rId15"/>
    <p:sldId id="270" r:id="rId16"/>
    <p:sldId id="271" r:id="rId17"/>
    <p:sldId id="272" r:id="rId18"/>
    <p:sldId id="263" r:id="rId19"/>
    <p:sldId id="274" r:id="rId20"/>
    <p:sldId id="275" r:id="rId21"/>
    <p:sldId id="276"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91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18929A-BD6F-415D-8EA2-68D1A66ECAB6}" type="datetimeFigureOut">
              <a:rPr lang="en-US" smtClean="0"/>
              <a:pPr/>
              <a:t>6/9/2013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CA2AE1-FC8A-4AA7-8AA9-F6DE828FE81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kern="1200" dirty="0" smtClean="0">
                <a:solidFill>
                  <a:schemeClr val="tx1"/>
                </a:solidFill>
                <a:effectLst/>
                <a:latin typeface="+mn-lt"/>
                <a:ea typeface="+mn-ea"/>
                <a:cs typeface="+mn-cs"/>
              </a:rPr>
              <a:t>Looking at it intuitively, B is dependent on A because once I draw a club, there are fewer clubs left in the deck, so the probability of getting another one is slightly less.</a:t>
            </a:r>
          </a:p>
        </p:txBody>
      </p:sp>
      <p:sp>
        <p:nvSpPr>
          <p:cNvPr id="4" name="Slide Number Placeholder 3"/>
          <p:cNvSpPr>
            <a:spLocks noGrp="1"/>
          </p:cNvSpPr>
          <p:nvPr>
            <p:ph type="sldNum" sz="quarter" idx="10"/>
          </p:nvPr>
        </p:nvSpPr>
        <p:spPr/>
        <p:txBody>
          <a:bodyPr/>
          <a:lstStyle/>
          <a:p>
            <a:fld id="{B5A35AB6-9F78-472A-91F4-69E86ACAD69C}" type="slidenum">
              <a:rPr lang="en-US" smtClean="0"/>
              <a:pPr/>
              <a:t>19</a:t>
            </a:fld>
            <a:endParaRPr lang="en-US"/>
          </a:p>
        </p:txBody>
      </p:sp>
    </p:spTree>
    <p:extLst>
      <p:ext uri="{BB962C8B-B14F-4D97-AF65-F5344CB8AC3E}">
        <p14:creationId xmlns="" xmlns:p14="http://schemas.microsoft.com/office/powerpoint/2010/main" val="1424571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Looking at it intuitively, B is independent of A because once I draw a club</a:t>
            </a:r>
            <a:r>
              <a:rPr lang="en-US" sz="1200" kern="1200" baseline="0" dirty="0" smtClean="0">
                <a:solidFill>
                  <a:schemeClr val="tx1"/>
                </a:solidFill>
                <a:effectLst/>
                <a:latin typeface="+mn-lt"/>
                <a:ea typeface="+mn-ea"/>
                <a:cs typeface="+mn-cs"/>
              </a:rPr>
              <a:t> and replace it back in the deck,</a:t>
            </a:r>
            <a:r>
              <a:rPr lang="en-US" sz="1200" kern="1200" dirty="0" smtClean="0">
                <a:solidFill>
                  <a:schemeClr val="tx1"/>
                </a:solidFill>
                <a:effectLst/>
                <a:latin typeface="+mn-lt"/>
                <a:ea typeface="+mn-ea"/>
                <a:cs typeface="+mn-cs"/>
              </a:rPr>
              <a:t> the probability of getting another one stays</a:t>
            </a:r>
            <a:r>
              <a:rPr lang="en-US" sz="1200" kern="1200" baseline="0" dirty="0" smtClean="0">
                <a:solidFill>
                  <a:schemeClr val="tx1"/>
                </a:solidFill>
                <a:effectLst/>
                <a:latin typeface="+mn-lt"/>
                <a:ea typeface="+mn-ea"/>
                <a:cs typeface="+mn-cs"/>
              </a:rPr>
              <a:t> the same</a:t>
            </a:r>
            <a:r>
              <a:rPr lang="en-US" sz="1200" kern="1200" dirty="0" smtClean="0">
                <a:solidFill>
                  <a:schemeClr val="tx1"/>
                </a:solidFill>
                <a:effectLst/>
                <a:latin typeface="+mn-lt"/>
                <a:ea typeface="+mn-ea"/>
                <a:cs typeface="+mn-cs"/>
              </a:rPr>
              <a:t>.  It’s like starting over, so what happens with the second draw is not related to the first draw.</a:t>
            </a:r>
          </a:p>
          <a:p>
            <a:endParaRPr lang="en-US" dirty="0"/>
          </a:p>
        </p:txBody>
      </p:sp>
      <p:sp>
        <p:nvSpPr>
          <p:cNvPr id="4" name="Slide Number Placeholder 3"/>
          <p:cNvSpPr>
            <a:spLocks noGrp="1"/>
          </p:cNvSpPr>
          <p:nvPr>
            <p:ph type="sldNum" sz="quarter" idx="10"/>
          </p:nvPr>
        </p:nvSpPr>
        <p:spPr/>
        <p:txBody>
          <a:bodyPr/>
          <a:lstStyle/>
          <a:p>
            <a:fld id="{B5A35AB6-9F78-472A-91F4-69E86ACAD69C}" type="slidenum">
              <a:rPr lang="en-US" smtClean="0"/>
              <a:pPr/>
              <a:t>20</a:t>
            </a:fld>
            <a:endParaRPr lang="en-US"/>
          </a:p>
        </p:txBody>
      </p:sp>
    </p:spTree>
    <p:extLst>
      <p:ext uri="{BB962C8B-B14F-4D97-AF65-F5344CB8AC3E}">
        <p14:creationId xmlns="" xmlns:p14="http://schemas.microsoft.com/office/powerpoint/2010/main" val="830786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we know that</a:t>
            </a:r>
            <a:r>
              <a:rPr lang="en-US" baseline="0" dirty="0" smtClean="0"/>
              <a:t> you have brown hair, the likelihood of you having green eyes goes up.</a:t>
            </a:r>
            <a:endParaRPr lang="en-US" dirty="0"/>
          </a:p>
        </p:txBody>
      </p:sp>
      <p:sp>
        <p:nvSpPr>
          <p:cNvPr id="4" name="Slide Number Placeholder 3"/>
          <p:cNvSpPr>
            <a:spLocks noGrp="1"/>
          </p:cNvSpPr>
          <p:nvPr>
            <p:ph type="sldNum" sz="quarter" idx="10"/>
          </p:nvPr>
        </p:nvSpPr>
        <p:spPr/>
        <p:txBody>
          <a:bodyPr/>
          <a:lstStyle/>
          <a:p>
            <a:fld id="{B5A35AB6-9F78-472A-91F4-69E86ACAD69C}" type="slidenum">
              <a:rPr lang="en-US" smtClean="0"/>
              <a:pPr/>
              <a:t>21</a:t>
            </a:fld>
            <a:endParaRPr lang="en-US"/>
          </a:p>
        </p:txBody>
      </p:sp>
    </p:spTree>
    <p:extLst>
      <p:ext uri="{BB962C8B-B14F-4D97-AF65-F5344CB8AC3E}">
        <p14:creationId xmlns="" xmlns:p14="http://schemas.microsoft.com/office/powerpoint/2010/main" val="1668020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4798972-C47B-48EF-BC54-673EE5AA00A9}" type="datetimeFigureOut">
              <a:rPr lang="en-US" smtClean="0"/>
              <a:pPr/>
              <a:t>6/9/2013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A65EEB-845E-415F-B689-348126AA0EC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798972-C47B-48EF-BC54-673EE5AA00A9}" type="datetimeFigureOut">
              <a:rPr lang="en-US" smtClean="0"/>
              <a:pPr/>
              <a:t>6/9/2013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A65EEB-845E-415F-B689-348126AA0E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798972-C47B-48EF-BC54-673EE5AA00A9}" type="datetimeFigureOut">
              <a:rPr lang="en-US" smtClean="0"/>
              <a:pPr/>
              <a:t>6/9/2013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A65EEB-845E-415F-B689-348126AA0E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798972-C47B-48EF-BC54-673EE5AA00A9}" type="datetimeFigureOut">
              <a:rPr lang="en-US" smtClean="0"/>
              <a:pPr/>
              <a:t>6/9/2013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A65EEB-845E-415F-B689-348126AA0EC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798972-C47B-48EF-BC54-673EE5AA00A9}" type="datetimeFigureOut">
              <a:rPr lang="en-US" smtClean="0"/>
              <a:pPr/>
              <a:t>6/9/2013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A65EEB-845E-415F-B689-348126AA0EC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4798972-C47B-48EF-BC54-673EE5AA00A9}" type="datetimeFigureOut">
              <a:rPr lang="en-US" smtClean="0"/>
              <a:pPr/>
              <a:t>6/9/2013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A65EEB-845E-415F-B689-348126AA0EC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4798972-C47B-48EF-BC54-673EE5AA00A9}" type="datetimeFigureOut">
              <a:rPr lang="en-US" smtClean="0"/>
              <a:pPr/>
              <a:t>6/9/2013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A65EEB-845E-415F-B689-348126AA0EC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798972-C47B-48EF-BC54-673EE5AA00A9}" type="datetimeFigureOut">
              <a:rPr lang="en-US" smtClean="0"/>
              <a:pPr/>
              <a:t>6/9/2013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A65EEB-845E-415F-B689-348126AA0E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798972-C47B-48EF-BC54-673EE5AA00A9}" type="datetimeFigureOut">
              <a:rPr lang="en-US" smtClean="0"/>
              <a:pPr/>
              <a:t>6/9/2013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A65EEB-845E-415F-B689-348126AA0E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798972-C47B-48EF-BC54-673EE5AA00A9}" type="datetimeFigureOut">
              <a:rPr lang="en-US" smtClean="0"/>
              <a:pPr/>
              <a:t>6/9/2013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A65EEB-845E-415F-B689-348126AA0EC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798972-C47B-48EF-BC54-673EE5AA00A9}" type="datetimeFigureOut">
              <a:rPr lang="en-US" smtClean="0"/>
              <a:pPr/>
              <a:t>6/9/2013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A65EEB-845E-415F-B689-348126AA0EC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798972-C47B-48EF-BC54-673EE5AA00A9}" type="datetimeFigureOut">
              <a:rPr lang="en-US" smtClean="0"/>
              <a:pPr/>
              <a:t>6/9/2013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A65EEB-845E-415F-B689-348126AA0E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vimeo.com/4676982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Conditional Probability</a:t>
            </a:r>
            <a:endParaRPr lang="en-US" dirty="0"/>
          </a:p>
        </p:txBody>
      </p:sp>
      <p:sp>
        <p:nvSpPr>
          <p:cNvPr id="3" name="Subtitle 2"/>
          <p:cNvSpPr>
            <a:spLocks noGrp="1"/>
          </p:cNvSpPr>
          <p:nvPr>
            <p:ph type="subTitle" idx="1"/>
          </p:nvPr>
        </p:nvSpPr>
        <p:spPr/>
        <p:txBody>
          <a:bodyPr/>
          <a:lstStyle/>
          <a:p>
            <a:r>
              <a:rPr lang="en-US" dirty="0" smtClean="0"/>
              <a:t>CCM2 Unit 6: Probability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buNone/>
            </a:pPr>
            <a:r>
              <a:rPr lang="en-US" dirty="0" smtClean="0"/>
              <a:t>1. Suppose we survey all the students at school and ask them how they get to school and also what grade they are in. The chart below gives the results. Complete the two-way frequency table:</a:t>
            </a:r>
            <a:endParaRPr lang="en-US" dirty="0"/>
          </a:p>
        </p:txBody>
      </p:sp>
      <p:graphicFrame>
        <p:nvGraphicFramePr>
          <p:cNvPr id="4" name="Table 3"/>
          <p:cNvGraphicFramePr>
            <a:graphicFrameLocks noGrp="1"/>
          </p:cNvGraphicFramePr>
          <p:nvPr/>
        </p:nvGraphicFramePr>
        <p:xfrm>
          <a:off x="1447800" y="3048000"/>
          <a:ext cx="6096000" cy="202184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n-US" dirty="0"/>
                    </a:p>
                  </a:txBody>
                  <a:tcPr/>
                </a:tc>
                <a:tc>
                  <a:txBody>
                    <a:bodyPr/>
                    <a:lstStyle/>
                    <a:p>
                      <a:r>
                        <a:rPr lang="en-US" dirty="0" smtClean="0"/>
                        <a:t>Bus</a:t>
                      </a:r>
                      <a:endParaRPr lang="en-US" dirty="0"/>
                    </a:p>
                  </a:txBody>
                  <a:tcPr/>
                </a:tc>
                <a:tc>
                  <a:txBody>
                    <a:bodyPr/>
                    <a:lstStyle/>
                    <a:p>
                      <a:r>
                        <a:rPr lang="en-US" dirty="0" smtClean="0"/>
                        <a:t>Walk</a:t>
                      </a:r>
                      <a:endParaRPr lang="en-US" dirty="0"/>
                    </a:p>
                  </a:txBody>
                  <a:tcPr/>
                </a:tc>
                <a:tc>
                  <a:txBody>
                    <a:bodyPr/>
                    <a:lstStyle/>
                    <a:p>
                      <a:r>
                        <a:rPr lang="en-US" dirty="0" smtClean="0"/>
                        <a:t>Car</a:t>
                      </a:r>
                      <a:endParaRPr lang="en-US" dirty="0"/>
                    </a:p>
                  </a:txBody>
                  <a:tcPr/>
                </a:tc>
                <a:tc>
                  <a:txBody>
                    <a:bodyPr/>
                    <a:lstStyle/>
                    <a:p>
                      <a:r>
                        <a:rPr lang="en-US" dirty="0" smtClean="0"/>
                        <a:t>Other</a:t>
                      </a:r>
                      <a:endParaRPr lang="en-US" dirty="0"/>
                    </a:p>
                  </a:txBody>
                  <a:tcPr/>
                </a:tc>
                <a:tc>
                  <a:txBody>
                    <a:bodyPr/>
                    <a:lstStyle/>
                    <a:p>
                      <a:r>
                        <a:rPr lang="en-US" dirty="0" smtClean="0"/>
                        <a:t>Total</a:t>
                      </a:r>
                      <a:endParaRPr lang="en-US" dirty="0"/>
                    </a:p>
                  </a:txBody>
                  <a:tcPr/>
                </a:tc>
              </a:tr>
              <a:tr h="370840">
                <a:tc>
                  <a:txBody>
                    <a:bodyPr/>
                    <a:lstStyle/>
                    <a:p>
                      <a:r>
                        <a:rPr lang="en-US" dirty="0" smtClean="0"/>
                        <a:t>9</a:t>
                      </a:r>
                      <a:r>
                        <a:rPr lang="en-US" baseline="30000" dirty="0" smtClean="0"/>
                        <a:t>th</a:t>
                      </a:r>
                      <a:r>
                        <a:rPr lang="en-US" dirty="0" smtClean="0"/>
                        <a:t> or 10</a:t>
                      </a:r>
                      <a:r>
                        <a:rPr lang="en-US" baseline="30000" dirty="0" smtClean="0"/>
                        <a:t>th</a:t>
                      </a:r>
                      <a:endParaRPr lang="en-US" dirty="0"/>
                    </a:p>
                  </a:txBody>
                  <a:tcPr/>
                </a:tc>
                <a:tc>
                  <a:txBody>
                    <a:bodyPr/>
                    <a:lstStyle/>
                    <a:p>
                      <a:r>
                        <a:rPr lang="en-US" dirty="0" smtClean="0"/>
                        <a:t>106</a:t>
                      </a:r>
                    </a:p>
                  </a:txBody>
                  <a:tcPr/>
                </a:tc>
                <a:tc>
                  <a:txBody>
                    <a:bodyPr/>
                    <a:lstStyle/>
                    <a:p>
                      <a:r>
                        <a:rPr lang="en-US" dirty="0" smtClean="0"/>
                        <a:t>30</a:t>
                      </a:r>
                      <a:endParaRPr lang="en-US" dirty="0"/>
                    </a:p>
                  </a:txBody>
                  <a:tcPr/>
                </a:tc>
                <a:tc>
                  <a:txBody>
                    <a:bodyPr/>
                    <a:lstStyle/>
                    <a:p>
                      <a:r>
                        <a:rPr lang="en-US" dirty="0" smtClean="0"/>
                        <a:t>70</a:t>
                      </a:r>
                      <a:endParaRPr lang="en-US" dirty="0"/>
                    </a:p>
                  </a:txBody>
                  <a:tcPr/>
                </a:tc>
                <a:tc>
                  <a:txBody>
                    <a:bodyPr/>
                    <a:lstStyle/>
                    <a:p>
                      <a:r>
                        <a:rPr lang="en-US" dirty="0" smtClean="0"/>
                        <a:t>4</a:t>
                      </a:r>
                      <a:endParaRPr lang="en-US" dirty="0"/>
                    </a:p>
                  </a:txBody>
                  <a:tcPr/>
                </a:tc>
                <a:tc>
                  <a:txBody>
                    <a:bodyPr/>
                    <a:lstStyle/>
                    <a:p>
                      <a:endParaRPr lang="en-US"/>
                    </a:p>
                  </a:txBody>
                  <a:tcPr/>
                </a:tc>
              </a:tr>
              <a:tr h="370840">
                <a:tc>
                  <a:txBody>
                    <a:bodyPr/>
                    <a:lstStyle/>
                    <a:p>
                      <a:r>
                        <a:rPr lang="en-US" dirty="0" smtClean="0"/>
                        <a:t>11</a:t>
                      </a:r>
                      <a:r>
                        <a:rPr lang="en-US" baseline="30000" dirty="0" smtClean="0"/>
                        <a:t>th</a:t>
                      </a:r>
                      <a:r>
                        <a:rPr lang="en-US" dirty="0" smtClean="0"/>
                        <a:t> or 12</a:t>
                      </a:r>
                      <a:r>
                        <a:rPr lang="en-US" baseline="30000" dirty="0" smtClean="0"/>
                        <a:t>th</a:t>
                      </a:r>
                      <a:endParaRPr lang="en-US" dirty="0"/>
                    </a:p>
                  </a:txBody>
                  <a:tcPr/>
                </a:tc>
                <a:tc>
                  <a:txBody>
                    <a:bodyPr/>
                    <a:lstStyle/>
                    <a:p>
                      <a:r>
                        <a:rPr lang="en-US" dirty="0" smtClean="0"/>
                        <a:t>41</a:t>
                      </a:r>
                      <a:endParaRPr lang="en-US" dirty="0"/>
                    </a:p>
                  </a:txBody>
                  <a:tcPr/>
                </a:tc>
                <a:tc>
                  <a:txBody>
                    <a:bodyPr/>
                    <a:lstStyle/>
                    <a:p>
                      <a:r>
                        <a:rPr lang="en-US" dirty="0" smtClean="0"/>
                        <a:t>58</a:t>
                      </a:r>
                      <a:endParaRPr lang="en-US" dirty="0"/>
                    </a:p>
                  </a:txBody>
                  <a:tcPr/>
                </a:tc>
                <a:tc>
                  <a:txBody>
                    <a:bodyPr/>
                    <a:lstStyle/>
                    <a:p>
                      <a:r>
                        <a:rPr lang="en-US" dirty="0" smtClean="0"/>
                        <a:t>184</a:t>
                      </a:r>
                      <a:endParaRPr lang="en-US" dirty="0"/>
                    </a:p>
                  </a:txBody>
                  <a:tcPr/>
                </a:tc>
                <a:tc>
                  <a:txBody>
                    <a:bodyPr/>
                    <a:lstStyle/>
                    <a:p>
                      <a:r>
                        <a:rPr lang="en-US" dirty="0" smtClean="0"/>
                        <a:t>7</a:t>
                      </a:r>
                      <a:endParaRPr lang="en-US" dirty="0"/>
                    </a:p>
                  </a:txBody>
                  <a:tcPr/>
                </a:tc>
                <a:tc>
                  <a:txBody>
                    <a:bodyPr/>
                    <a:lstStyle/>
                    <a:p>
                      <a:endParaRPr lang="en-US"/>
                    </a:p>
                  </a:txBody>
                  <a:tcPr/>
                </a:tc>
              </a:tr>
              <a:tr h="370840">
                <a:tc>
                  <a:txBody>
                    <a:bodyPr/>
                    <a:lstStyle/>
                    <a:p>
                      <a:r>
                        <a:rPr lang="en-US" dirty="0" smtClean="0"/>
                        <a:t>Total</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4114800"/>
          </a:xfrm>
        </p:spPr>
        <p:txBody>
          <a:bodyPr>
            <a:normAutofit fontScale="85000" lnSpcReduction="20000"/>
          </a:bodyPr>
          <a:lstStyle/>
          <a:p>
            <a:pPr>
              <a:buNone/>
            </a:pPr>
            <a:r>
              <a:rPr lang="en-US" dirty="0" smtClean="0"/>
              <a:t>Suppose we randomly select one student.</a:t>
            </a:r>
          </a:p>
          <a:p>
            <a:pPr>
              <a:buNone/>
            </a:pPr>
            <a:r>
              <a:rPr lang="en-US" dirty="0" smtClean="0"/>
              <a:t>a. What is the probability that the student walked to school?</a:t>
            </a:r>
          </a:p>
          <a:p>
            <a:pPr lvl="2"/>
            <a:r>
              <a:rPr lang="en-US" dirty="0" smtClean="0"/>
              <a:t>88/500</a:t>
            </a:r>
          </a:p>
          <a:p>
            <a:pPr lvl="2"/>
            <a:r>
              <a:rPr lang="en-US" dirty="0" smtClean="0"/>
              <a:t>17.6%</a:t>
            </a:r>
          </a:p>
          <a:p>
            <a:pPr>
              <a:buNone/>
            </a:pPr>
            <a:r>
              <a:rPr lang="en-US" dirty="0" smtClean="0"/>
              <a:t>b. P(9</a:t>
            </a:r>
            <a:r>
              <a:rPr lang="en-US" baseline="30000" dirty="0" smtClean="0"/>
              <a:t>th</a:t>
            </a:r>
            <a:r>
              <a:rPr lang="en-US" dirty="0" smtClean="0"/>
              <a:t> or 10</a:t>
            </a:r>
            <a:r>
              <a:rPr lang="en-US" baseline="30000" dirty="0" smtClean="0"/>
              <a:t>th</a:t>
            </a:r>
            <a:r>
              <a:rPr lang="en-US" dirty="0" smtClean="0"/>
              <a:t> grader)</a:t>
            </a:r>
          </a:p>
          <a:p>
            <a:pPr lvl="2"/>
            <a:r>
              <a:rPr lang="en-US" dirty="0" smtClean="0"/>
              <a:t>210/500</a:t>
            </a:r>
          </a:p>
          <a:p>
            <a:pPr lvl="2"/>
            <a:r>
              <a:rPr lang="en-US" dirty="0" smtClean="0"/>
              <a:t>42%</a:t>
            </a:r>
          </a:p>
          <a:p>
            <a:pPr>
              <a:buNone/>
            </a:pPr>
            <a:r>
              <a:rPr lang="en-US" dirty="0" smtClean="0"/>
              <a:t>c. P(rode the bus OR 11</a:t>
            </a:r>
            <a:r>
              <a:rPr lang="en-US" baseline="30000" dirty="0" smtClean="0"/>
              <a:t>th</a:t>
            </a:r>
            <a:r>
              <a:rPr lang="en-US" dirty="0" smtClean="0"/>
              <a:t> or 12</a:t>
            </a:r>
            <a:r>
              <a:rPr lang="en-US" baseline="30000" dirty="0" smtClean="0"/>
              <a:t>th</a:t>
            </a:r>
            <a:r>
              <a:rPr lang="en-US" dirty="0" smtClean="0"/>
              <a:t> grader)</a:t>
            </a:r>
          </a:p>
          <a:p>
            <a:pPr lvl="2"/>
            <a:r>
              <a:rPr lang="en-US" dirty="0" smtClean="0"/>
              <a:t>147/500 + 290/500 – 41/500 </a:t>
            </a:r>
          </a:p>
          <a:p>
            <a:pPr lvl="2"/>
            <a:r>
              <a:rPr lang="en-US" dirty="0" smtClean="0"/>
              <a:t>396/500 or 79.2%</a:t>
            </a:r>
          </a:p>
        </p:txBody>
      </p:sp>
      <p:graphicFrame>
        <p:nvGraphicFramePr>
          <p:cNvPr id="4" name="Table 3"/>
          <p:cNvGraphicFramePr>
            <a:graphicFrameLocks noGrp="1"/>
          </p:cNvGraphicFramePr>
          <p:nvPr/>
        </p:nvGraphicFramePr>
        <p:xfrm>
          <a:off x="1676400" y="228600"/>
          <a:ext cx="6096000" cy="202184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n-US" dirty="0"/>
                    </a:p>
                  </a:txBody>
                  <a:tcPr/>
                </a:tc>
                <a:tc>
                  <a:txBody>
                    <a:bodyPr/>
                    <a:lstStyle/>
                    <a:p>
                      <a:r>
                        <a:rPr lang="en-US" dirty="0" smtClean="0"/>
                        <a:t>Bus</a:t>
                      </a:r>
                      <a:endParaRPr lang="en-US" dirty="0"/>
                    </a:p>
                  </a:txBody>
                  <a:tcPr/>
                </a:tc>
                <a:tc>
                  <a:txBody>
                    <a:bodyPr/>
                    <a:lstStyle/>
                    <a:p>
                      <a:r>
                        <a:rPr lang="en-US" dirty="0" smtClean="0"/>
                        <a:t>Walk</a:t>
                      </a:r>
                      <a:endParaRPr lang="en-US" dirty="0"/>
                    </a:p>
                  </a:txBody>
                  <a:tcPr/>
                </a:tc>
                <a:tc>
                  <a:txBody>
                    <a:bodyPr/>
                    <a:lstStyle/>
                    <a:p>
                      <a:r>
                        <a:rPr lang="en-US" dirty="0" smtClean="0"/>
                        <a:t>Car</a:t>
                      </a:r>
                      <a:endParaRPr lang="en-US" dirty="0"/>
                    </a:p>
                  </a:txBody>
                  <a:tcPr/>
                </a:tc>
                <a:tc>
                  <a:txBody>
                    <a:bodyPr/>
                    <a:lstStyle/>
                    <a:p>
                      <a:r>
                        <a:rPr lang="en-US" dirty="0" smtClean="0"/>
                        <a:t>Other</a:t>
                      </a:r>
                      <a:endParaRPr lang="en-US" dirty="0"/>
                    </a:p>
                  </a:txBody>
                  <a:tcPr/>
                </a:tc>
                <a:tc>
                  <a:txBody>
                    <a:bodyPr/>
                    <a:lstStyle/>
                    <a:p>
                      <a:r>
                        <a:rPr lang="en-US" dirty="0" smtClean="0"/>
                        <a:t>Total</a:t>
                      </a:r>
                      <a:endParaRPr lang="en-US" dirty="0"/>
                    </a:p>
                  </a:txBody>
                  <a:tcPr/>
                </a:tc>
              </a:tr>
              <a:tr h="370840">
                <a:tc>
                  <a:txBody>
                    <a:bodyPr/>
                    <a:lstStyle/>
                    <a:p>
                      <a:r>
                        <a:rPr lang="en-US" dirty="0" smtClean="0"/>
                        <a:t>9</a:t>
                      </a:r>
                      <a:r>
                        <a:rPr lang="en-US" baseline="30000" dirty="0" smtClean="0"/>
                        <a:t>th</a:t>
                      </a:r>
                      <a:r>
                        <a:rPr lang="en-US" dirty="0" smtClean="0"/>
                        <a:t> or 10</a:t>
                      </a:r>
                      <a:r>
                        <a:rPr lang="en-US" baseline="30000" dirty="0" smtClean="0"/>
                        <a:t>th</a:t>
                      </a:r>
                      <a:endParaRPr lang="en-US" dirty="0"/>
                    </a:p>
                  </a:txBody>
                  <a:tcPr/>
                </a:tc>
                <a:tc>
                  <a:txBody>
                    <a:bodyPr/>
                    <a:lstStyle/>
                    <a:p>
                      <a:r>
                        <a:rPr lang="en-US" dirty="0" smtClean="0"/>
                        <a:t>106</a:t>
                      </a:r>
                    </a:p>
                  </a:txBody>
                  <a:tcPr/>
                </a:tc>
                <a:tc>
                  <a:txBody>
                    <a:bodyPr/>
                    <a:lstStyle/>
                    <a:p>
                      <a:r>
                        <a:rPr lang="en-US" dirty="0" smtClean="0"/>
                        <a:t>30</a:t>
                      </a:r>
                      <a:endParaRPr lang="en-US" dirty="0"/>
                    </a:p>
                  </a:txBody>
                  <a:tcPr/>
                </a:tc>
                <a:tc>
                  <a:txBody>
                    <a:bodyPr/>
                    <a:lstStyle/>
                    <a:p>
                      <a:r>
                        <a:rPr lang="en-US" dirty="0" smtClean="0"/>
                        <a:t>70</a:t>
                      </a:r>
                      <a:endParaRPr lang="en-US" dirty="0"/>
                    </a:p>
                  </a:txBody>
                  <a:tcPr/>
                </a:tc>
                <a:tc>
                  <a:txBody>
                    <a:bodyPr/>
                    <a:lstStyle/>
                    <a:p>
                      <a:r>
                        <a:rPr lang="en-US" dirty="0" smtClean="0"/>
                        <a:t>4</a:t>
                      </a:r>
                      <a:endParaRPr lang="en-US" dirty="0"/>
                    </a:p>
                  </a:txBody>
                  <a:tcPr/>
                </a:tc>
                <a:tc>
                  <a:txBody>
                    <a:bodyPr/>
                    <a:lstStyle/>
                    <a:p>
                      <a:r>
                        <a:rPr lang="en-US" dirty="0" smtClean="0"/>
                        <a:t>210</a:t>
                      </a:r>
                      <a:endParaRPr lang="en-US" dirty="0"/>
                    </a:p>
                  </a:txBody>
                  <a:tcPr/>
                </a:tc>
              </a:tr>
              <a:tr h="370840">
                <a:tc>
                  <a:txBody>
                    <a:bodyPr/>
                    <a:lstStyle/>
                    <a:p>
                      <a:r>
                        <a:rPr lang="en-US" dirty="0" smtClean="0"/>
                        <a:t>11</a:t>
                      </a:r>
                      <a:r>
                        <a:rPr lang="en-US" baseline="30000" dirty="0" smtClean="0"/>
                        <a:t>th</a:t>
                      </a:r>
                      <a:r>
                        <a:rPr lang="en-US" dirty="0" smtClean="0"/>
                        <a:t> or 12</a:t>
                      </a:r>
                      <a:r>
                        <a:rPr lang="en-US" baseline="30000" dirty="0" smtClean="0"/>
                        <a:t>th</a:t>
                      </a:r>
                      <a:endParaRPr lang="en-US" dirty="0"/>
                    </a:p>
                  </a:txBody>
                  <a:tcPr/>
                </a:tc>
                <a:tc>
                  <a:txBody>
                    <a:bodyPr/>
                    <a:lstStyle/>
                    <a:p>
                      <a:r>
                        <a:rPr lang="en-US" dirty="0" smtClean="0"/>
                        <a:t>41</a:t>
                      </a:r>
                      <a:endParaRPr lang="en-US" dirty="0"/>
                    </a:p>
                  </a:txBody>
                  <a:tcPr/>
                </a:tc>
                <a:tc>
                  <a:txBody>
                    <a:bodyPr/>
                    <a:lstStyle/>
                    <a:p>
                      <a:r>
                        <a:rPr lang="en-US" dirty="0" smtClean="0"/>
                        <a:t>58</a:t>
                      </a:r>
                      <a:endParaRPr lang="en-US" dirty="0"/>
                    </a:p>
                  </a:txBody>
                  <a:tcPr/>
                </a:tc>
                <a:tc>
                  <a:txBody>
                    <a:bodyPr/>
                    <a:lstStyle/>
                    <a:p>
                      <a:r>
                        <a:rPr lang="en-US" dirty="0" smtClean="0"/>
                        <a:t>184</a:t>
                      </a:r>
                      <a:endParaRPr lang="en-US" dirty="0"/>
                    </a:p>
                  </a:txBody>
                  <a:tcPr/>
                </a:tc>
                <a:tc>
                  <a:txBody>
                    <a:bodyPr/>
                    <a:lstStyle/>
                    <a:p>
                      <a:r>
                        <a:rPr lang="en-US" dirty="0" smtClean="0"/>
                        <a:t>7</a:t>
                      </a:r>
                      <a:endParaRPr lang="en-US" dirty="0"/>
                    </a:p>
                  </a:txBody>
                  <a:tcPr/>
                </a:tc>
                <a:tc>
                  <a:txBody>
                    <a:bodyPr/>
                    <a:lstStyle/>
                    <a:p>
                      <a:r>
                        <a:rPr lang="en-US" dirty="0" smtClean="0"/>
                        <a:t>290</a:t>
                      </a:r>
                      <a:endParaRPr lang="en-US" dirty="0"/>
                    </a:p>
                  </a:txBody>
                  <a:tcPr/>
                </a:tc>
              </a:tr>
              <a:tr h="370840">
                <a:tc>
                  <a:txBody>
                    <a:bodyPr/>
                    <a:lstStyle/>
                    <a:p>
                      <a:r>
                        <a:rPr lang="en-US" dirty="0" smtClean="0"/>
                        <a:t>Total</a:t>
                      </a:r>
                      <a:endParaRPr lang="en-US" dirty="0"/>
                    </a:p>
                  </a:txBody>
                  <a:tcPr/>
                </a:tc>
                <a:tc>
                  <a:txBody>
                    <a:bodyPr/>
                    <a:lstStyle/>
                    <a:p>
                      <a:r>
                        <a:rPr lang="en-US" dirty="0" smtClean="0"/>
                        <a:t>147</a:t>
                      </a:r>
                      <a:endParaRPr lang="en-US" dirty="0"/>
                    </a:p>
                  </a:txBody>
                  <a:tcPr/>
                </a:tc>
                <a:tc>
                  <a:txBody>
                    <a:bodyPr/>
                    <a:lstStyle/>
                    <a:p>
                      <a:r>
                        <a:rPr lang="en-US" dirty="0" smtClean="0"/>
                        <a:t>88</a:t>
                      </a:r>
                      <a:endParaRPr lang="en-US" dirty="0"/>
                    </a:p>
                  </a:txBody>
                  <a:tcPr/>
                </a:tc>
                <a:tc>
                  <a:txBody>
                    <a:bodyPr/>
                    <a:lstStyle/>
                    <a:p>
                      <a:r>
                        <a:rPr lang="en-US" dirty="0" smtClean="0"/>
                        <a:t>254</a:t>
                      </a:r>
                      <a:endParaRPr lang="en-US" dirty="0"/>
                    </a:p>
                  </a:txBody>
                  <a:tcPr/>
                </a:tc>
                <a:tc>
                  <a:txBody>
                    <a:bodyPr/>
                    <a:lstStyle/>
                    <a:p>
                      <a:r>
                        <a:rPr lang="en-US" dirty="0" smtClean="0"/>
                        <a:t>11</a:t>
                      </a:r>
                      <a:endParaRPr lang="en-US" dirty="0"/>
                    </a:p>
                  </a:txBody>
                  <a:tcPr/>
                </a:tc>
                <a:tc>
                  <a:txBody>
                    <a:bodyPr/>
                    <a:lstStyle/>
                    <a:p>
                      <a:r>
                        <a:rPr lang="en-US" dirty="0" smtClean="0"/>
                        <a:t>500</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4114800"/>
          </a:xfrm>
        </p:spPr>
        <p:txBody>
          <a:bodyPr>
            <a:normAutofit fontScale="85000" lnSpcReduction="10000"/>
          </a:bodyPr>
          <a:lstStyle/>
          <a:p>
            <a:pPr>
              <a:buNone/>
            </a:pPr>
            <a:r>
              <a:rPr lang="en-US" dirty="0" smtClean="0"/>
              <a:t>d. What is the probability that a student is in 11th or 12th grade </a:t>
            </a:r>
            <a:r>
              <a:rPr lang="en-US" i="1" dirty="0" smtClean="0"/>
              <a:t>given that</a:t>
            </a:r>
            <a:r>
              <a:rPr lang="en-US" dirty="0" smtClean="0"/>
              <a:t> they rode in a car to school? </a:t>
            </a:r>
          </a:p>
          <a:p>
            <a:pPr>
              <a:buNone/>
            </a:pPr>
            <a:r>
              <a:rPr lang="en-US" dirty="0" smtClean="0"/>
              <a:t>P(11</a:t>
            </a:r>
            <a:r>
              <a:rPr lang="en-US" baseline="30000" dirty="0" smtClean="0"/>
              <a:t>th</a:t>
            </a:r>
            <a:r>
              <a:rPr lang="en-US" dirty="0" smtClean="0"/>
              <a:t> or 12</a:t>
            </a:r>
            <a:r>
              <a:rPr lang="en-US" baseline="30000" dirty="0" smtClean="0"/>
              <a:t>th</a:t>
            </a:r>
            <a:r>
              <a:rPr lang="en-US" dirty="0" smtClean="0">
                <a:sym typeface="Symbol"/>
              </a:rPr>
              <a:t>car)</a:t>
            </a:r>
          </a:p>
          <a:p>
            <a:pPr>
              <a:buNone/>
            </a:pPr>
            <a:r>
              <a:rPr lang="en-US" dirty="0" smtClean="0">
                <a:sym typeface="Symbol"/>
              </a:rPr>
              <a:t>* We only want to look at the car column for this probability!</a:t>
            </a:r>
          </a:p>
          <a:p>
            <a:pPr>
              <a:buNone/>
            </a:pPr>
            <a:r>
              <a:rPr lang="en-US" dirty="0" smtClean="0">
                <a:sym typeface="Symbol"/>
              </a:rPr>
              <a:t>= 11</a:t>
            </a:r>
            <a:r>
              <a:rPr lang="en-US" baseline="30000" dirty="0" smtClean="0">
                <a:sym typeface="Symbol"/>
              </a:rPr>
              <a:t>th</a:t>
            </a:r>
            <a:r>
              <a:rPr lang="en-US" dirty="0" smtClean="0">
                <a:sym typeface="Symbol"/>
              </a:rPr>
              <a:t> or 12</a:t>
            </a:r>
            <a:r>
              <a:rPr lang="en-US" baseline="30000" dirty="0" smtClean="0">
                <a:sym typeface="Symbol"/>
              </a:rPr>
              <a:t>th</a:t>
            </a:r>
            <a:r>
              <a:rPr lang="en-US" dirty="0" smtClean="0">
                <a:sym typeface="Symbol"/>
              </a:rPr>
              <a:t> graders in cars/total in cars</a:t>
            </a:r>
          </a:p>
          <a:p>
            <a:pPr>
              <a:buNone/>
            </a:pPr>
            <a:r>
              <a:rPr lang="en-US" dirty="0" smtClean="0">
                <a:sym typeface="Symbol"/>
              </a:rPr>
              <a:t>= 184/254 or 72.4%</a:t>
            </a:r>
          </a:p>
          <a:p>
            <a:pPr>
              <a:buNone/>
            </a:pPr>
            <a:r>
              <a:rPr lang="en-US" dirty="0" smtClean="0">
                <a:sym typeface="Symbol"/>
              </a:rPr>
              <a:t>The probability that a person is in 11</a:t>
            </a:r>
            <a:r>
              <a:rPr lang="en-US" baseline="30000" dirty="0" smtClean="0">
                <a:sym typeface="Symbol"/>
              </a:rPr>
              <a:t>th</a:t>
            </a:r>
            <a:r>
              <a:rPr lang="en-US" dirty="0" smtClean="0">
                <a:sym typeface="Symbol"/>
              </a:rPr>
              <a:t> or 12</a:t>
            </a:r>
            <a:r>
              <a:rPr lang="en-US" baseline="30000" dirty="0" smtClean="0">
                <a:sym typeface="Symbol"/>
              </a:rPr>
              <a:t>th</a:t>
            </a:r>
            <a:r>
              <a:rPr lang="en-US" dirty="0" smtClean="0">
                <a:sym typeface="Symbol"/>
              </a:rPr>
              <a:t> grade given that they rode in a car is 72.4%</a:t>
            </a:r>
            <a:endParaRPr lang="en-US" dirty="0" smtClean="0"/>
          </a:p>
        </p:txBody>
      </p:sp>
      <p:graphicFrame>
        <p:nvGraphicFramePr>
          <p:cNvPr id="4" name="Table 3"/>
          <p:cNvGraphicFramePr>
            <a:graphicFrameLocks noGrp="1"/>
          </p:cNvGraphicFramePr>
          <p:nvPr/>
        </p:nvGraphicFramePr>
        <p:xfrm>
          <a:off x="1676400" y="228600"/>
          <a:ext cx="6096000" cy="202184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n-US" dirty="0"/>
                    </a:p>
                  </a:txBody>
                  <a:tcPr/>
                </a:tc>
                <a:tc>
                  <a:txBody>
                    <a:bodyPr/>
                    <a:lstStyle/>
                    <a:p>
                      <a:r>
                        <a:rPr lang="en-US" dirty="0" smtClean="0"/>
                        <a:t>Bus</a:t>
                      </a:r>
                      <a:endParaRPr lang="en-US" dirty="0"/>
                    </a:p>
                  </a:txBody>
                  <a:tcPr/>
                </a:tc>
                <a:tc>
                  <a:txBody>
                    <a:bodyPr/>
                    <a:lstStyle/>
                    <a:p>
                      <a:r>
                        <a:rPr lang="en-US" dirty="0" smtClean="0"/>
                        <a:t>Walk</a:t>
                      </a:r>
                      <a:endParaRPr lang="en-US" dirty="0"/>
                    </a:p>
                  </a:txBody>
                  <a:tcPr/>
                </a:tc>
                <a:tc>
                  <a:txBody>
                    <a:bodyPr/>
                    <a:lstStyle/>
                    <a:p>
                      <a:r>
                        <a:rPr lang="en-US" dirty="0" smtClean="0"/>
                        <a:t>Car</a:t>
                      </a:r>
                      <a:endParaRPr lang="en-US" dirty="0"/>
                    </a:p>
                  </a:txBody>
                  <a:tcPr/>
                </a:tc>
                <a:tc>
                  <a:txBody>
                    <a:bodyPr/>
                    <a:lstStyle/>
                    <a:p>
                      <a:r>
                        <a:rPr lang="en-US" dirty="0" smtClean="0"/>
                        <a:t>Other</a:t>
                      </a:r>
                      <a:endParaRPr lang="en-US" dirty="0"/>
                    </a:p>
                  </a:txBody>
                  <a:tcPr/>
                </a:tc>
                <a:tc>
                  <a:txBody>
                    <a:bodyPr/>
                    <a:lstStyle/>
                    <a:p>
                      <a:r>
                        <a:rPr lang="en-US" dirty="0" smtClean="0"/>
                        <a:t>Total</a:t>
                      </a:r>
                      <a:endParaRPr lang="en-US" dirty="0"/>
                    </a:p>
                  </a:txBody>
                  <a:tcPr/>
                </a:tc>
              </a:tr>
              <a:tr h="370840">
                <a:tc>
                  <a:txBody>
                    <a:bodyPr/>
                    <a:lstStyle/>
                    <a:p>
                      <a:r>
                        <a:rPr lang="en-US" dirty="0" smtClean="0"/>
                        <a:t>9</a:t>
                      </a:r>
                      <a:r>
                        <a:rPr lang="en-US" baseline="30000" dirty="0" smtClean="0"/>
                        <a:t>th</a:t>
                      </a:r>
                      <a:r>
                        <a:rPr lang="en-US" dirty="0" smtClean="0"/>
                        <a:t> or 10</a:t>
                      </a:r>
                      <a:r>
                        <a:rPr lang="en-US" baseline="30000" dirty="0" smtClean="0"/>
                        <a:t>th</a:t>
                      </a:r>
                      <a:endParaRPr lang="en-US" dirty="0"/>
                    </a:p>
                  </a:txBody>
                  <a:tcPr/>
                </a:tc>
                <a:tc>
                  <a:txBody>
                    <a:bodyPr/>
                    <a:lstStyle/>
                    <a:p>
                      <a:r>
                        <a:rPr lang="en-US" dirty="0" smtClean="0"/>
                        <a:t>106</a:t>
                      </a:r>
                    </a:p>
                  </a:txBody>
                  <a:tcPr/>
                </a:tc>
                <a:tc>
                  <a:txBody>
                    <a:bodyPr/>
                    <a:lstStyle/>
                    <a:p>
                      <a:r>
                        <a:rPr lang="en-US" dirty="0" smtClean="0"/>
                        <a:t>30</a:t>
                      </a:r>
                      <a:endParaRPr lang="en-US" dirty="0"/>
                    </a:p>
                  </a:txBody>
                  <a:tcPr/>
                </a:tc>
                <a:tc>
                  <a:txBody>
                    <a:bodyPr/>
                    <a:lstStyle/>
                    <a:p>
                      <a:r>
                        <a:rPr lang="en-US" dirty="0" smtClean="0"/>
                        <a:t>70</a:t>
                      </a:r>
                      <a:endParaRPr lang="en-US" dirty="0"/>
                    </a:p>
                  </a:txBody>
                  <a:tcPr/>
                </a:tc>
                <a:tc>
                  <a:txBody>
                    <a:bodyPr/>
                    <a:lstStyle/>
                    <a:p>
                      <a:r>
                        <a:rPr lang="en-US" dirty="0" smtClean="0"/>
                        <a:t>4</a:t>
                      </a:r>
                      <a:endParaRPr lang="en-US" dirty="0"/>
                    </a:p>
                  </a:txBody>
                  <a:tcPr/>
                </a:tc>
                <a:tc>
                  <a:txBody>
                    <a:bodyPr/>
                    <a:lstStyle/>
                    <a:p>
                      <a:r>
                        <a:rPr lang="en-US" dirty="0" smtClean="0"/>
                        <a:t>210</a:t>
                      </a:r>
                      <a:endParaRPr lang="en-US" dirty="0"/>
                    </a:p>
                  </a:txBody>
                  <a:tcPr/>
                </a:tc>
              </a:tr>
              <a:tr h="370840">
                <a:tc>
                  <a:txBody>
                    <a:bodyPr/>
                    <a:lstStyle/>
                    <a:p>
                      <a:r>
                        <a:rPr lang="en-US" dirty="0" smtClean="0"/>
                        <a:t>11</a:t>
                      </a:r>
                      <a:r>
                        <a:rPr lang="en-US" baseline="30000" dirty="0" smtClean="0"/>
                        <a:t>th</a:t>
                      </a:r>
                      <a:r>
                        <a:rPr lang="en-US" dirty="0" smtClean="0"/>
                        <a:t> or 12</a:t>
                      </a:r>
                      <a:r>
                        <a:rPr lang="en-US" baseline="30000" dirty="0" smtClean="0"/>
                        <a:t>th</a:t>
                      </a:r>
                      <a:endParaRPr lang="en-US" dirty="0"/>
                    </a:p>
                  </a:txBody>
                  <a:tcPr/>
                </a:tc>
                <a:tc>
                  <a:txBody>
                    <a:bodyPr/>
                    <a:lstStyle/>
                    <a:p>
                      <a:r>
                        <a:rPr lang="en-US" dirty="0" smtClean="0"/>
                        <a:t>41</a:t>
                      </a:r>
                      <a:endParaRPr lang="en-US" dirty="0"/>
                    </a:p>
                  </a:txBody>
                  <a:tcPr/>
                </a:tc>
                <a:tc>
                  <a:txBody>
                    <a:bodyPr/>
                    <a:lstStyle/>
                    <a:p>
                      <a:r>
                        <a:rPr lang="en-US" dirty="0" smtClean="0"/>
                        <a:t>58</a:t>
                      </a:r>
                      <a:endParaRPr lang="en-US" dirty="0"/>
                    </a:p>
                  </a:txBody>
                  <a:tcPr/>
                </a:tc>
                <a:tc>
                  <a:txBody>
                    <a:bodyPr/>
                    <a:lstStyle/>
                    <a:p>
                      <a:r>
                        <a:rPr lang="en-US" dirty="0" smtClean="0"/>
                        <a:t>184</a:t>
                      </a:r>
                      <a:endParaRPr lang="en-US" dirty="0"/>
                    </a:p>
                  </a:txBody>
                  <a:tcPr/>
                </a:tc>
                <a:tc>
                  <a:txBody>
                    <a:bodyPr/>
                    <a:lstStyle/>
                    <a:p>
                      <a:r>
                        <a:rPr lang="en-US" dirty="0" smtClean="0"/>
                        <a:t>7</a:t>
                      </a:r>
                      <a:endParaRPr lang="en-US" dirty="0"/>
                    </a:p>
                  </a:txBody>
                  <a:tcPr/>
                </a:tc>
                <a:tc>
                  <a:txBody>
                    <a:bodyPr/>
                    <a:lstStyle/>
                    <a:p>
                      <a:r>
                        <a:rPr lang="en-US" dirty="0" smtClean="0"/>
                        <a:t>290</a:t>
                      </a:r>
                      <a:endParaRPr lang="en-US" dirty="0"/>
                    </a:p>
                  </a:txBody>
                  <a:tcPr/>
                </a:tc>
              </a:tr>
              <a:tr h="370840">
                <a:tc>
                  <a:txBody>
                    <a:bodyPr/>
                    <a:lstStyle/>
                    <a:p>
                      <a:r>
                        <a:rPr lang="en-US" dirty="0" smtClean="0"/>
                        <a:t>Total</a:t>
                      </a:r>
                      <a:endParaRPr lang="en-US" dirty="0"/>
                    </a:p>
                  </a:txBody>
                  <a:tcPr/>
                </a:tc>
                <a:tc>
                  <a:txBody>
                    <a:bodyPr/>
                    <a:lstStyle/>
                    <a:p>
                      <a:r>
                        <a:rPr lang="en-US" dirty="0" smtClean="0"/>
                        <a:t>147</a:t>
                      </a:r>
                      <a:endParaRPr lang="en-US" dirty="0"/>
                    </a:p>
                  </a:txBody>
                  <a:tcPr/>
                </a:tc>
                <a:tc>
                  <a:txBody>
                    <a:bodyPr/>
                    <a:lstStyle/>
                    <a:p>
                      <a:r>
                        <a:rPr lang="en-US" dirty="0" smtClean="0"/>
                        <a:t>88</a:t>
                      </a:r>
                      <a:endParaRPr lang="en-US" dirty="0"/>
                    </a:p>
                  </a:txBody>
                  <a:tcPr/>
                </a:tc>
                <a:tc>
                  <a:txBody>
                    <a:bodyPr/>
                    <a:lstStyle/>
                    <a:p>
                      <a:r>
                        <a:rPr lang="en-US" dirty="0" smtClean="0"/>
                        <a:t>254</a:t>
                      </a:r>
                      <a:endParaRPr lang="en-US" dirty="0"/>
                    </a:p>
                  </a:txBody>
                  <a:tcPr/>
                </a:tc>
                <a:tc>
                  <a:txBody>
                    <a:bodyPr/>
                    <a:lstStyle/>
                    <a:p>
                      <a:r>
                        <a:rPr lang="en-US" dirty="0" smtClean="0"/>
                        <a:t>11</a:t>
                      </a:r>
                      <a:endParaRPr lang="en-US" dirty="0"/>
                    </a:p>
                  </a:txBody>
                  <a:tcPr/>
                </a:tc>
                <a:tc>
                  <a:txBody>
                    <a:bodyPr/>
                    <a:lstStyle/>
                    <a:p>
                      <a:r>
                        <a:rPr lang="en-US" dirty="0" smtClean="0"/>
                        <a:t>500</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4114800"/>
          </a:xfrm>
        </p:spPr>
        <p:txBody>
          <a:bodyPr>
            <a:normAutofit/>
          </a:bodyPr>
          <a:lstStyle/>
          <a:p>
            <a:pPr>
              <a:buNone/>
            </a:pPr>
            <a:r>
              <a:rPr lang="en-US" dirty="0" smtClean="0"/>
              <a:t>e. What is P(Walk|9th or 10th grade)? </a:t>
            </a:r>
          </a:p>
          <a:p>
            <a:pPr>
              <a:buNone/>
            </a:pPr>
            <a:r>
              <a:rPr lang="en-US" dirty="0" smtClean="0"/>
              <a:t>= walkers who are 9</a:t>
            </a:r>
            <a:r>
              <a:rPr lang="en-US" baseline="30000" dirty="0" smtClean="0"/>
              <a:t>th</a:t>
            </a:r>
            <a:r>
              <a:rPr lang="en-US" dirty="0" smtClean="0"/>
              <a:t> or 10</a:t>
            </a:r>
            <a:r>
              <a:rPr lang="en-US" baseline="30000" dirty="0" smtClean="0"/>
              <a:t>th</a:t>
            </a:r>
            <a:r>
              <a:rPr lang="en-US" dirty="0" smtClean="0"/>
              <a:t> / all 9</a:t>
            </a:r>
            <a:r>
              <a:rPr lang="en-US" baseline="30000" dirty="0" smtClean="0"/>
              <a:t>th</a:t>
            </a:r>
            <a:r>
              <a:rPr lang="en-US" dirty="0" smtClean="0"/>
              <a:t> or 10</a:t>
            </a:r>
            <a:r>
              <a:rPr lang="en-US" baseline="30000" dirty="0" smtClean="0"/>
              <a:t>th</a:t>
            </a:r>
            <a:r>
              <a:rPr lang="en-US" dirty="0" smtClean="0"/>
              <a:t> </a:t>
            </a:r>
          </a:p>
          <a:p>
            <a:pPr>
              <a:buNone/>
            </a:pPr>
            <a:r>
              <a:rPr lang="en-US" dirty="0" smtClean="0"/>
              <a:t>= 30/210</a:t>
            </a:r>
          </a:p>
          <a:p>
            <a:pPr>
              <a:buNone/>
            </a:pPr>
            <a:r>
              <a:rPr lang="en-US" dirty="0" smtClean="0"/>
              <a:t>= 1/7 or 14.2%</a:t>
            </a:r>
          </a:p>
          <a:p>
            <a:pPr>
              <a:buNone/>
            </a:pPr>
            <a:r>
              <a:rPr lang="en-US" dirty="0" smtClean="0"/>
              <a:t>The probability that a person walks to school given he or she is in 9</a:t>
            </a:r>
            <a:r>
              <a:rPr lang="en-US" baseline="30000" dirty="0" smtClean="0"/>
              <a:t>th</a:t>
            </a:r>
            <a:r>
              <a:rPr lang="en-US" dirty="0" smtClean="0"/>
              <a:t> or 10</a:t>
            </a:r>
            <a:r>
              <a:rPr lang="en-US" baseline="30000" dirty="0" smtClean="0"/>
              <a:t>th</a:t>
            </a:r>
            <a:r>
              <a:rPr lang="en-US" dirty="0" smtClean="0"/>
              <a:t> grade is 14.2%</a:t>
            </a:r>
          </a:p>
        </p:txBody>
      </p:sp>
      <p:graphicFrame>
        <p:nvGraphicFramePr>
          <p:cNvPr id="4" name="Table 3"/>
          <p:cNvGraphicFramePr>
            <a:graphicFrameLocks noGrp="1"/>
          </p:cNvGraphicFramePr>
          <p:nvPr/>
        </p:nvGraphicFramePr>
        <p:xfrm>
          <a:off x="1676400" y="228600"/>
          <a:ext cx="6096000" cy="202184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n-US" dirty="0"/>
                    </a:p>
                  </a:txBody>
                  <a:tcPr/>
                </a:tc>
                <a:tc>
                  <a:txBody>
                    <a:bodyPr/>
                    <a:lstStyle/>
                    <a:p>
                      <a:r>
                        <a:rPr lang="en-US" dirty="0" smtClean="0"/>
                        <a:t>Bus</a:t>
                      </a:r>
                      <a:endParaRPr lang="en-US" dirty="0"/>
                    </a:p>
                  </a:txBody>
                  <a:tcPr/>
                </a:tc>
                <a:tc>
                  <a:txBody>
                    <a:bodyPr/>
                    <a:lstStyle/>
                    <a:p>
                      <a:r>
                        <a:rPr lang="en-US" dirty="0" smtClean="0"/>
                        <a:t>Walk</a:t>
                      </a:r>
                      <a:endParaRPr lang="en-US" dirty="0"/>
                    </a:p>
                  </a:txBody>
                  <a:tcPr/>
                </a:tc>
                <a:tc>
                  <a:txBody>
                    <a:bodyPr/>
                    <a:lstStyle/>
                    <a:p>
                      <a:r>
                        <a:rPr lang="en-US" dirty="0" smtClean="0"/>
                        <a:t>Car</a:t>
                      </a:r>
                      <a:endParaRPr lang="en-US" dirty="0"/>
                    </a:p>
                  </a:txBody>
                  <a:tcPr/>
                </a:tc>
                <a:tc>
                  <a:txBody>
                    <a:bodyPr/>
                    <a:lstStyle/>
                    <a:p>
                      <a:r>
                        <a:rPr lang="en-US" dirty="0" smtClean="0"/>
                        <a:t>Other</a:t>
                      </a:r>
                      <a:endParaRPr lang="en-US" dirty="0"/>
                    </a:p>
                  </a:txBody>
                  <a:tcPr/>
                </a:tc>
                <a:tc>
                  <a:txBody>
                    <a:bodyPr/>
                    <a:lstStyle/>
                    <a:p>
                      <a:r>
                        <a:rPr lang="en-US" dirty="0" smtClean="0"/>
                        <a:t>Total</a:t>
                      </a:r>
                      <a:endParaRPr lang="en-US" dirty="0"/>
                    </a:p>
                  </a:txBody>
                  <a:tcPr/>
                </a:tc>
              </a:tr>
              <a:tr h="370840">
                <a:tc>
                  <a:txBody>
                    <a:bodyPr/>
                    <a:lstStyle/>
                    <a:p>
                      <a:r>
                        <a:rPr lang="en-US" dirty="0" smtClean="0"/>
                        <a:t>9</a:t>
                      </a:r>
                      <a:r>
                        <a:rPr lang="en-US" baseline="30000" dirty="0" smtClean="0"/>
                        <a:t>th</a:t>
                      </a:r>
                      <a:r>
                        <a:rPr lang="en-US" dirty="0" smtClean="0"/>
                        <a:t> or 10</a:t>
                      </a:r>
                      <a:r>
                        <a:rPr lang="en-US" baseline="30000" dirty="0" smtClean="0"/>
                        <a:t>th</a:t>
                      </a:r>
                      <a:endParaRPr lang="en-US" dirty="0"/>
                    </a:p>
                  </a:txBody>
                  <a:tcPr/>
                </a:tc>
                <a:tc>
                  <a:txBody>
                    <a:bodyPr/>
                    <a:lstStyle/>
                    <a:p>
                      <a:r>
                        <a:rPr lang="en-US" dirty="0" smtClean="0"/>
                        <a:t>106</a:t>
                      </a:r>
                    </a:p>
                  </a:txBody>
                  <a:tcPr/>
                </a:tc>
                <a:tc>
                  <a:txBody>
                    <a:bodyPr/>
                    <a:lstStyle/>
                    <a:p>
                      <a:r>
                        <a:rPr lang="en-US" dirty="0" smtClean="0"/>
                        <a:t>30</a:t>
                      </a:r>
                      <a:endParaRPr lang="en-US" dirty="0"/>
                    </a:p>
                  </a:txBody>
                  <a:tcPr/>
                </a:tc>
                <a:tc>
                  <a:txBody>
                    <a:bodyPr/>
                    <a:lstStyle/>
                    <a:p>
                      <a:r>
                        <a:rPr lang="en-US" dirty="0" smtClean="0"/>
                        <a:t>70</a:t>
                      </a:r>
                      <a:endParaRPr lang="en-US" dirty="0"/>
                    </a:p>
                  </a:txBody>
                  <a:tcPr/>
                </a:tc>
                <a:tc>
                  <a:txBody>
                    <a:bodyPr/>
                    <a:lstStyle/>
                    <a:p>
                      <a:r>
                        <a:rPr lang="en-US" dirty="0" smtClean="0"/>
                        <a:t>4</a:t>
                      </a:r>
                      <a:endParaRPr lang="en-US" dirty="0"/>
                    </a:p>
                  </a:txBody>
                  <a:tcPr/>
                </a:tc>
                <a:tc>
                  <a:txBody>
                    <a:bodyPr/>
                    <a:lstStyle/>
                    <a:p>
                      <a:r>
                        <a:rPr lang="en-US" dirty="0" smtClean="0"/>
                        <a:t>210</a:t>
                      </a:r>
                      <a:endParaRPr lang="en-US" dirty="0"/>
                    </a:p>
                  </a:txBody>
                  <a:tcPr/>
                </a:tc>
              </a:tr>
              <a:tr h="370840">
                <a:tc>
                  <a:txBody>
                    <a:bodyPr/>
                    <a:lstStyle/>
                    <a:p>
                      <a:r>
                        <a:rPr lang="en-US" dirty="0" smtClean="0"/>
                        <a:t>11</a:t>
                      </a:r>
                      <a:r>
                        <a:rPr lang="en-US" baseline="30000" dirty="0" smtClean="0"/>
                        <a:t>th</a:t>
                      </a:r>
                      <a:r>
                        <a:rPr lang="en-US" dirty="0" smtClean="0"/>
                        <a:t> or 12</a:t>
                      </a:r>
                      <a:r>
                        <a:rPr lang="en-US" baseline="30000" dirty="0" smtClean="0"/>
                        <a:t>th</a:t>
                      </a:r>
                      <a:endParaRPr lang="en-US" dirty="0"/>
                    </a:p>
                  </a:txBody>
                  <a:tcPr/>
                </a:tc>
                <a:tc>
                  <a:txBody>
                    <a:bodyPr/>
                    <a:lstStyle/>
                    <a:p>
                      <a:r>
                        <a:rPr lang="en-US" dirty="0" smtClean="0"/>
                        <a:t>41</a:t>
                      </a:r>
                      <a:endParaRPr lang="en-US" dirty="0"/>
                    </a:p>
                  </a:txBody>
                  <a:tcPr/>
                </a:tc>
                <a:tc>
                  <a:txBody>
                    <a:bodyPr/>
                    <a:lstStyle/>
                    <a:p>
                      <a:r>
                        <a:rPr lang="en-US" dirty="0" smtClean="0"/>
                        <a:t>58</a:t>
                      </a:r>
                      <a:endParaRPr lang="en-US" dirty="0"/>
                    </a:p>
                  </a:txBody>
                  <a:tcPr/>
                </a:tc>
                <a:tc>
                  <a:txBody>
                    <a:bodyPr/>
                    <a:lstStyle/>
                    <a:p>
                      <a:r>
                        <a:rPr lang="en-US" dirty="0" smtClean="0"/>
                        <a:t>184</a:t>
                      </a:r>
                      <a:endParaRPr lang="en-US" dirty="0"/>
                    </a:p>
                  </a:txBody>
                  <a:tcPr/>
                </a:tc>
                <a:tc>
                  <a:txBody>
                    <a:bodyPr/>
                    <a:lstStyle/>
                    <a:p>
                      <a:r>
                        <a:rPr lang="en-US" dirty="0" smtClean="0"/>
                        <a:t>7</a:t>
                      </a:r>
                      <a:endParaRPr lang="en-US" dirty="0"/>
                    </a:p>
                  </a:txBody>
                  <a:tcPr/>
                </a:tc>
                <a:tc>
                  <a:txBody>
                    <a:bodyPr/>
                    <a:lstStyle/>
                    <a:p>
                      <a:r>
                        <a:rPr lang="en-US" dirty="0" smtClean="0"/>
                        <a:t>290</a:t>
                      </a:r>
                      <a:endParaRPr lang="en-US" dirty="0"/>
                    </a:p>
                  </a:txBody>
                  <a:tcPr/>
                </a:tc>
              </a:tr>
              <a:tr h="370840">
                <a:tc>
                  <a:txBody>
                    <a:bodyPr/>
                    <a:lstStyle/>
                    <a:p>
                      <a:r>
                        <a:rPr lang="en-US" dirty="0" smtClean="0"/>
                        <a:t>Total</a:t>
                      </a:r>
                      <a:endParaRPr lang="en-US" dirty="0"/>
                    </a:p>
                  </a:txBody>
                  <a:tcPr/>
                </a:tc>
                <a:tc>
                  <a:txBody>
                    <a:bodyPr/>
                    <a:lstStyle/>
                    <a:p>
                      <a:r>
                        <a:rPr lang="en-US" dirty="0" smtClean="0"/>
                        <a:t>147</a:t>
                      </a:r>
                      <a:endParaRPr lang="en-US" dirty="0"/>
                    </a:p>
                  </a:txBody>
                  <a:tcPr/>
                </a:tc>
                <a:tc>
                  <a:txBody>
                    <a:bodyPr/>
                    <a:lstStyle/>
                    <a:p>
                      <a:r>
                        <a:rPr lang="en-US" dirty="0" smtClean="0"/>
                        <a:t>88</a:t>
                      </a:r>
                      <a:endParaRPr lang="en-US" dirty="0"/>
                    </a:p>
                  </a:txBody>
                  <a:tcPr/>
                </a:tc>
                <a:tc>
                  <a:txBody>
                    <a:bodyPr/>
                    <a:lstStyle/>
                    <a:p>
                      <a:r>
                        <a:rPr lang="en-US" dirty="0" smtClean="0"/>
                        <a:t>254</a:t>
                      </a:r>
                      <a:endParaRPr lang="en-US" dirty="0"/>
                    </a:p>
                  </a:txBody>
                  <a:tcPr/>
                </a:tc>
                <a:tc>
                  <a:txBody>
                    <a:bodyPr/>
                    <a:lstStyle/>
                    <a:p>
                      <a:r>
                        <a:rPr lang="en-US" dirty="0" smtClean="0"/>
                        <a:t>11</a:t>
                      </a:r>
                      <a:endParaRPr lang="en-US" dirty="0"/>
                    </a:p>
                  </a:txBody>
                  <a:tcPr/>
                </a:tc>
                <a:tc>
                  <a:txBody>
                    <a:bodyPr/>
                    <a:lstStyle/>
                    <a:p>
                      <a:r>
                        <a:rPr lang="en-US" dirty="0" smtClean="0"/>
                        <a:t>500</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lstStyle/>
          <a:p>
            <a:pPr>
              <a:buNone/>
            </a:pPr>
            <a:r>
              <a:rPr lang="en-US" sz="2800" dirty="0" smtClean="0"/>
              <a:t>2. The manager of an ice cream shop is curious as to which customers are buying certain flavors of ice cream. He decides to track whether the customer is an adult or a child and whether they order vanilla ice cream or chocolate ice cream. He finds that of his 224 customers in one week that 146 ordered chocolate. He also finds that 52 of his 93 adult customers ordered vanilla. Build a two-way frequency table that tracks the type of customer and type of ice cream. </a:t>
            </a:r>
          </a:p>
          <a:p>
            <a:pPr>
              <a:buNone/>
            </a:pPr>
            <a:endParaRPr lang="en-US" dirty="0"/>
          </a:p>
        </p:txBody>
      </p:sp>
      <p:graphicFrame>
        <p:nvGraphicFramePr>
          <p:cNvPr id="4" name="Table 3"/>
          <p:cNvGraphicFramePr>
            <a:graphicFrameLocks noGrp="1"/>
          </p:cNvGraphicFramePr>
          <p:nvPr/>
        </p:nvGraphicFramePr>
        <p:xfrm>
          <a:off x="1524000" y="4572000"/>
          <a:ext cx="6096000" cy="148336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endParaRPr lang="en-US" dirty="0"/>
                    </a:p>
                  </a:txBody>
                  <a:tcPr/>
                </a:tc>
                <a:tc>
                  <a:txBody>
                    <a:bodyPr/>
                    <a:lstStyle/>
                    <a:p>
                      <a:r>
                        <a:rPr lang="en-US" dirty="0" smtClean="0"/>
                        <a:t>Vanilla</a:t>
                      </a:r>
                      <a:endParaRPr lang="en-US" dirty="0"/>
                    </a:p>
                  </a:txBody>
                  <a:tcPr/>
                </a:tc>
                <a:tc>
                  <a:txBody>
                    <a:bodyPr/>
                    <a:lstStyle/>
                    <a:p>
                      <a:r>
                        <a:rPr lang="en-US" dirty="0" smtClean="0"/>
                        <a:t>Chocolate</a:t>
                      </a:r>
                      <a:endParaRPr lang="en-US" dirty="0"/>
                    </a:p>
                  </a:txBody>
                  <a:tcPr/>
                </a:tc>
                <a:tc>
                  <a:txBody>
                    <a:bodyPr/>
                    <a:lstStyle/>
                    <a:p>
                      <a:r>
                        <a:rPr lang="en-US" dirty="0" smtClean="0"/>
                        <a:t>Total</a:t>
                      </a:r>
                      <a:endParaRPr lang="en-US" dirty="0"/>
                    </a:p>
                  </a:txBody>
                  <a:tcPr/>
                </a:tc>
              </a:tr>
              <a:tr h="370840">
                <a:tc>
                  <a:txBody>
                    <a:bodyPr/>
                    <a:lstStyle/>
                    <a:p>
                      <a:r>
                        <a:rPr lang="en-US" dirty="0" smtClean="0"/>
                        <a:t>Adult</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Child</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Total</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733800"/>
            <a:ext cx="8229600" cy="2392363"/>
          </a:xfrm>
        </p:spPr>
        <p:txBody>
          <a:bodyPr>
            <a:normAutofit fontScale="77500" lnSpcReduction="20000"/>
          </a:bodyPr>
          <a:lstStyle/>
          <a:p>
            <a:pPr marL="514350" indent="-514350">
              <a:buAutoNum type="alphaLcPeriod"/>
            </a:pPr>
            <a:r>
              <a:rPr lang="en-US" dirty="0" smtClean="0"/>
              <a:t>Find P(</a:t>
            </a:r>
            <a:r>
              <a:rPr lang="en-US" dirty="0" err="1" smtClean="0"/>
              <a:t>vanilla</a:t>
            </a:r>
            <a:r>
              <a:rPr lang="en-US" dirty="0" err="1" smtClean="0">
                <a:sym typeface="Symbol"/>
              </a:rPr>
              <a:t>adult</a:t>
            </a:r>
            <a:r>
              <a:rPr lang="en-US" dirty="0" smtClean="0">
                <a:sym typeface="Symbol"/>
              </a:rPr>
              <a:t>)</a:t>
            </a:r>
          </a:p>
          <a:p>
            <a:pPr marL="514350" indent="-514350">
              <a:buNone/>
            </a:pPr>
            <a:r>
              <a:rPr lang="en-US" dirty="0" smtClean="0">
                <a:sym typeface="Symbol"/>
              </a:rPr>
              <a:t>	= 52/93</a:t>
            </a:r>
          </a:p>
          <a:p>
            <a:pPr marL="514350" indent="-514350">
              <a:buNone/>
            </a:pPr>
            <a:r>
              <a:rPr lang="en-US" dirty="0" smtClean="0">
                <a:sym typeface="Symbol"/>
              </a:rPr>
              <a:t>	= 55.9%</a:t>
            </a:r>
          </a:p>
          <a:p>
            <a:pPr marL="514350" indent="-514350">
              <a:buNone/>
            </a:pPr>
            <a:r>
              <a:rPr lang="en-US" dirty="0" smtClean="0">
                <a:sym typeface="Symbol"/>
              </a:rPr>
              <a:t>b. Find P(</a:t>
            </a:r>
            <a:r>
              <a:rPr lang="en-US" dirty="0" err="1" smtClean="0">
                <a:sym typeface="Symbol"/>
              </a:rPr>
              <a:t>childchocolate</a:t>
            </a:r>
            <a:r>
              <a:rPr lang="en-US" dirty="0" smtClean="0">
                <a:sym typeface="Symbol"/>
              </a:rPr>
              <a:t>)</a:t>
            </a:r>
          </a:p>
          <a:p>
            <a:pPr marL="514350" indent="-514350">
              <a:buNone/>
            </a:pPr>
            <a:r>
              <a:rPr lang="en-US" dirty="0" smtClean="0">
                <a:sym typeface="Symbol"/>
              </a:rPr>
              <a:t>	= 105/146</a:t>
            </a:r>
          </a:p>
          <a:p>
            <a:pPr marL="514350" indent="-514350">
              <a:buNone/>
            </a:pPr>
            <a:r>
              <a:rPr lang="en-US" dirty="0" smtClean="0">
                <a:sym typeface="Symbol"/>
              </a:rPr>
              <a:t>	=71.9%</a:t>
            </a:r>
            <a:endParaRPr lang="en-US" dirty="0"/>
          </a:p>
        </p:txBody>
      </p:sp>
      <p:graphicFrame>
        <p:nvGraphicFramePr>
          <p:cNvPr id="7" name="Table 6"/>
          <p:cNvGraphicFramePr>
            <a:graphicFrameLocks noGrp="1"/>
          </p:cNvGraphicFramePr>
          <p:nvPr/>
        </p:nvGraphicFramePr>
        <p:xfrm>
          <a:off x="1752600" y="228600"/>
          <a:ext cx="6096000" cy="148336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endParaRPr lang="en-US" dirty="0"/>
                    </a:p>
                  </a:txBody>
                  <a:tcPr/>
                </a:tc>
                <a:tc>
                  <a:txBody>
                    <a:bodyPr/>
                    <a:lstStyle/>
                    <a:p>
                      <a:r>
                        <a:rPr lang="en-US" dirty="0" smtClean="0"/>
                        <a:t>Vanilla</a:t>
                      </a:r>
                      <a:endParaRPr lang="en-US" dirty="0"/>
                    </a:p>
                  </a:txBody>
                  <a:tcPr/>
                </a:tc>
                <a:tc>
                  <a:txBody>
                    <a:bodyPr/>
                    <a:lstStyle/>
                    <a:p>
                      <a:r>
                        <a:rPr lang="en-US" dirty="0" smtClean="0"/>
                        <a:t>Chocolate</a:t>
                      </a:r>
                      <a:endParaRPr lang="en-US" dirty="0"/>
                    </a:p>
                  </a:txBody>
                  <a:tcPr/>
                </a:tc>
                <a:tc>
                  <a:txBody>
                    <a:bodyPr/>
                    <a:lstStyle/>
                    <a:p>
                      <a:r>
                        <a:rPr lang="en-US" dirty="0" smtClean="0"/>
                        <a:t>Total</a:t>
                      </a:r>
                      <a:endParaRPr lang="en-US" dirty="0"/>
                    </a:p>
                  </a:txBody>
                  <a:tcPr/>
                </a:tc>
              </a:tr>
              <a:tr h="370840">
                <a:tc>
                  <a:txBody>
                    <a:bodyPr/>
                    <a:lstStyle/>
                    <a:p>
                      <a:r>
                        <a:rPr lang="en-US" dirty="0" smtClean="0"/>
                        <a:t>Adult</a:t>
                      </a:r>
                      <a:endParaRPr lang="en-US" dirty="0"/>
                    </a:p>
                  </a:txBody>
                  <a:tcPr/>
                </a:tc>
                <a:tc>
                  <a:txBody>
                    <a:bodyPr/>
                    <a:lstStyle/>
                    <a:p>
                      <a:r>
                        <a:rPr lang="en-US" dirty="0" smtClean="0"/>
                        <a:t>52</a:t>
                      </a:r>
                      <a:endParaRPr lang="en-US" dirty="0"/>
                    </a:p>
                  </a:txBody>
                  <a:tcPr/>
                </a:tc>
                <a:tc>
                  <a:txBody>
                    <a:bodyPr/>
                    <a:lstStyle/>
                    <a:p>
                      <a:endParaRPr lang="en-US"/>
                    </a:p>
                  </a:txBody>
                  <a:tcPr/>
                </a:tc>
                <a:tc>
                  <a:txBody>
                    <a:bodyPr/>
                    <a:lstStyle/>
                    <a:p>
                      <a:r>
                        <a:rPr lang="en-US" dirty="0" smtClean="0"/>
                        <a:t>93</a:t>
                      </a:r>
                      <a:endParaRPr lang="en-US" dirty="0"/>
                    </a:p>
                  </a:txBody>
                  <a:tcPr/>
                </a:tc>
              </a:tr>
              <a:tr h="370840">
                <a:tc>
                  <a:txBody>
                    <a:bodyPr/>
                    <a:lstStyle/>
                    <a:p>
                      <a:r>
                        <a:rPr lang="en-US" dirty="0" smtClean="0"/>
                        <a:t>Child</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Total</a:t>
                      </a:r>
                      <a:endParaRPr lang="en-US" dirty="0"/>
                    </a:p>
                  </a:txBody>
                  <a:tcPr/>
                </a:tc>
                <a:tc>
                  <a:txBody>
                    <a:bodyPr/>
                    <a:lstStyle/>
                    <a:p>
                      <a:endParaRPr lang="en-US"/>
                    </a:p>
                  </a:txBody>
                  <a:tcPr/>
                </a:tc>
                <a:tc>
                  <a:txBody>
                    <a:bodyPr/>
                    <a:lstStyle/>
                    <a:p>
                      <a:r>
                        <a:rPr lang="en-US" dirty="0" smtClean="0"/>
                        <a:t>146</a:t>
                      </a:r>
                      <a:endParaRPr lang="en-US" dirty="0"/>
                    </a:p>
                  </a:txBody>
                  <a:tcPr/>
                </a:tc>
                <a:tc>
                  <a:txBody>
                    <a:bodyPr/>
                    <a:lstStyle/>
                    <a:p>
                      <a:r>
                        <a:rPr lang="en-US" dirty="0" smtClean="0"/>
                        <a:t>224</a:t>
                      </a:r>
                      <a:endParaRPr lang="en-US" dirty="0"/>
                    </a:p>
                  </a:txBody>
                  <a:tcPr/>
                </a:tc>
              </a:tr>
            </a:tbl>
          </a:graphicData>
        </a:graphic>
      </p:graphicFrame>
      <p:graphicFrame>
        <p:nvGraphicFramePr>
          <p:cNvPr id="8" name="Table 7"/>
          <p:cNvGraphicFramePr>
            <a:graphicFrameLocks noGrp="1"/>
          </p:cNvGraphicFramePr>
          <p:nvPr/>
        </p:nvGraphicFramePr>
        <p:xfrm>
          <a:off x="1752600" y="2057400"/>
          <a:ext cx="6096000" cy="148336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endParaRPr lang="en-US" dirty="0"/>
                    </a:p>
                  </a:txBody>
                  <a:tcPr/>
                </a:tc>
                <a:tc>
                  <a:txBody>
                    <a:bodyPr/>
                    <a:lstStyle/>
                    <a:p>
                      <a:r>
                        <a:rPr lang="en-US" dirty="0" smtClean="0"/>
                        <a:t>Vanilla</a:t>
                      </a:r>
                      <a:endParaRPr lang="en-US" dirty="0"/>
                    </a:p>
                  </a:txBody>
                  <a:tcPr/>
                </a:tc>
                <a:tc>
                  <a:txBody>
                    <a:bodyPr/>
                    <a:lstStyle/>
                    <a:p>
                      <a:r>
                        <a:rPr lang="en-US" dirty="0" smtClean="0"/>
                        <a:t>Chocolate</a:t>
                      </a:r>
                      <a:endParaRPr lang="en-US" dirty="0"/>
                    </a:p>
                  </a:txBody>
                  <a:tcPr/>
                </a:tc>
                <a:tc>
                  <a:txBody>
                    <a:bodyPr/>
                    <a:lstStyle/>
                    <a:p>
                      <a:r>
                        <a:rPr lang="en-US" dirty="0" smtClean="0"/>
                        <a:t>Total</a:t>
                      </a:r>
                      <a:endParaRPr lang="en-US" dirty="0"/>
                    </a:p>
                  </a:txBody>
                  <a:tcPr/>
                </a:tc>
              </a:tr>
              <a:tr h="370840">
                <a:tc>
                  <a:txBody>
                    <a:bodyPr/>
                    <a:lstStyle/>
                    <a:p>
                      <a:r>
                        <a:rPr lang="en-US" dirty="0" smtClean="0"/>
                        <a:t>Adult</a:t>
                      </a:r>
                      <a:endParaRPr lang="en-US" dirty="0"/>
                    </a:p>
                  </a:txBody>
                  <a:tcPr/>
                </a:tc>
                <a:tc>
                  <a:txBody>
                    <a:bodyPr/>
                    <a:lstStyle/>
                    <a:p>
                      <a:r>
                        <a:rPr lang="en-US" dirty="0" smtClean="0"/>
                        <a:t>52</a:t>
                      </a:r>
                      <a:endParaRPr lang="en-US" dirty="0"/>
                    </a:p>
                  </a:txBody>
                  <a:tcPr/>
                </a:tc>
                <a:tc>
                  <a:txBody>
                    <a:bodyPr/>
                    <a:lstStyle/>
                    <a:p>
                      <a:r>
                        <a:rPr lang="en-US" dirty="0" smtClean="0"/>
                        <a:t>41</a:t>
                      </a:r>
                      <a:endParaRPr lang="en-US" dirty="0"/>
                    </a:p>
                  </a:txBody>
                  <a:tcPr/>
                </a:tc>
                <a:tc>
                  <a:txBody>
                    <a:bodyPr/>
                    <a:lstStyle/>
                    <a:p>
                      <a:r>
                        <a:rPr lang="en-US" dirty="0" smtClean="0"/>
                        <a:t>93</a:t>
                      </a:r>
                      <a:endParaRPr lang="en-US" dirty="0"/>
                    </a:p>
                  </a:txBody>
                  <a:tcPr/>
                </a:tc>
              </a:tr>
              <a:tr h="370840">
                <a:tc>
                  <a:txBody>
                    <a:bodyPr/>
                    <a:lstStyle/>
                    <a:p>
                      <a:r>
                        <a:rPr lang="en-US" dirty="0" smtClean="0"/>
                        <a:t>Child</a:t>
                      </a:r>
                      <a:endParaRPr lang="en-US" dirty="0"/>
                    </a:p>
                  </a:txBody>
                  <a:tcPr/>
                </a:tc>
                <a:tc>
                  <a:txBody>
                    <a:bodyPr/>
                    <a:lstStyle/>
                    <a:p>
                      <a:r>
                        <a:rPr lang="en-US" dirty="0" smtClean="0"/>
                        <a:t>26</a:t>
                      </a:r>
                      <a:endParaRPr lang="en-US" dirty="0"/>
                    </a:p>
                  </a:txBody>
                  <a:tcPr/>
                </a:tc>
                <a:tc>
                  <a:txBody>
                    <a:bodyPr/>
                    <a:lstStyle/>
                    <a:p>
                      <a:r>
                        <a:rPr lang="en-US" dirty="0" smtClean="0"/>
                        <a:t>105</a:t>
                      </a:r>
                      <a:endParaRPr lang="en-US" dirty="0"/>
                    </a:p>
                  </a:txBody>
                  <a:tcPr/>
                </a:tc>
                <a:tc>
                  <a:txBody>
                    <a:bodyPr/>
                    <a:lstStyle/>
                    <a:p>
                      <a:r>
                        <a:rPr lang="en-US" dirty="0" smtClean="0"/>
                        <a:t>131</a:t>
                      </a:r>
                      <a:endParaRPr lang="en-US" dirty="0"/>
                    </a:p>
                  </a:txBody>
                  <a:tcPr/>
                </a:tc>
              </a:tr>
              <a:tr h="370840">
                <a:tc>
                  <a:txBody>
                    <a:bodyPr/>
                    <a:lstStyle/>
                    <a:p>
                      <a:r>
                        <a:rPr lang="en-US" dirty="0" smtClean="0"/>
                        <a:t>Total</a:t>
                      </a:r>
                      <a:endParaRPr lang="en-US" dirty="0"/>
                    </a:p>
                  </a:txBody>
                  <a:tcPr/>
                </a:tc>
                <a:tc>
                  <a:txBody>
                    <a:bodyPr/>
                    <a:lstStyle/>
                    <a:p>
                      <a:r>
                        <a:rPr lang="en-US" dirty="0" smtClean="0"/>
                        <a:t>78</a:t>
                      </a:r>
                      <a:endParaRPr lang="en-US" dirty="0"/>
                    </a:p>
                  </a:txBody>
                  <a:tcPr/>
                </a:tc>
                <a:tc>
                  <a:txBody>
                    <a:bodyPr/>
                    <a:lstStyle/>
                    <a:p>
                      <a:r>
                        <a:rPr lang="en-US" dirty="0" smtClean="0"/>
                        <a:t>146</a:t>
                      </a:r>
                      <a:endParaRPr lang="en-US" dirty="0"/>
                    </a:p>
                  </a:txBody>
                  <a:tcPr/>
                </a:tc>
                <a:tc>
                  <a:txBody>
                    <a:bodyPr/>
                    <a:lstStyle/>
                    <a:p>
                      <a:r>
                        <a:rPr lang="en-US" dirty="0" smtClean="0"/>
                        <a:t>224</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pPr>
              <a:buNone/>
            </a:pPr>
            <a:r>
              <a:rPr lang="en-US" sz="2800" dirty="0" smtClean="0"/>
              <a:t>3. A survey asked students which types of music they listen to? Out of 200 students, 75 indicated pop music and 45 indicated country music with 22 of these students indicating they listened to both. Use a Venn diagram to find the probability that a randomly selected student listens to pop music given that they listen country music. </a:t>
            </a:r>
          </a:p>
          <a:p>
            <a:pPr>
              <a:buNone/>
            </a:pPr>
            <a:endParaRPr lang="en-US" dirty="0"/>
          </a:p>
        </p:txBody>
      </p:sp>
      <p:sp>
        <p:nvSpPr>
          <p:cNvPr id="4" name="Rectangle 3"/>
          <p:cNvSpPr/>
          <p:nvPr/>
        </p:nvSpPr>
        <p:spPr>
          <a:xfrm>
            <a:off x="1524000" y="3352800"/>
            <a:ext cx="6400800" cy="3048000"/>
          </a:xfrm>
          <a:prstGeom prst="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r"/>
            <a:r>
              <a:rPr lang="en-US" sz="2400" dirty="0" smtClean="0">
                <a:solidFill>
                  <a:schemeClr val="tx1"/>
                </a:solidFill>
              </a:rPr>
              <a:t>102</a:t>
            </a:r>
            <a:endParaRPr lang="en-US" sz="2400" dirty="0">
              <a:solidFill>
                <a:schemeClr val="tx1"/>
              </a:solidFill>
            </a:endParaRPr>
          </a:p>
        </p:txBody>
      </p:sp>
      <p:sp>
        <p:nvSpPr>
          <p:cNvPr id="5" name="Oval 4"/>
          <p:cNvSpPr/>
          <p:nvPr/>
        </p:nvSpPr>
        <p:spPr>
          <a:xfrm>
            <a:off x="1905000" y="3581400"/>
            <a:ext cx="3810000" cy="2514600"/>
          </a:xfrm>
          <a:prstGeom prst="ellipse">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2400" dirty="0" smtClean="0">
                <a:solidFill>
                  <a:schemeClr val="tx1"/>
                </a:solidFill>
              </a:rPr>
              <a:t>Pop</a:t>
            </a:r>
          </a:p>
          <a:p>
            <a:pPr algn="ctr"/>
            <a:r>
              <a:rPr lang="en-US" sz="2400" dirty="0" smtClean="0">
                <a:solidFill>
                  <a:schemeClr val="tx1"/>
                </a:solidFill>
              </a:rPr>
              <a:t>                                          	22</a:t>
            </a:r>
          </a:p>
          <a:p>
            <a:r>
              <a:rPr lang="en-US" sz="2400" dirty="0" smtClean="0">
                <a:solidFill>
                  <a:schemeClr val="tx1"/>
                </a:solidFill>
              </a:rPr>
              <a:t>53</a:t>
            </a:r>
          </a:p>
        </p:txBody>
      </p:sp>
      <p:sp>
        <p:nvSpPr>
          <p:cNvPr id="6" name="Oval 5"/>
          <p:cNvSpPr/>
          <p:nvPr/>
        </p:nvSpPr>
        <p:spPr>
          <a:xfrm>
            <a:off x="3810000" y="3581400"/>
            <a:ext cx="3810000" cy="2514600"/>
          </a:xfrm>
          <a:prstGeom prst="ellipse">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400" dirty="0" smtClean="0">
                <a:solidFill>
                  <a:schemeClr val="tx1"/>
                </a:solidFill>
              </a:rPr>
              <a:t>            Country</a:t>
            </a:r>
          </a:p>
          <a:p>
            <a:pPr algn="ctr"/>
            <a:endParaRPr lang="en-US" sz="2400" dirty="0" smtClean="0">
              <a:solidFill>
                <a:schemeClr val="tx1"/>
              </a:solidFill>
            </a:endParaRPr>
          </a:p>
          <a:p>
            <a:pPr algn="ctr"/>
            <a:r>
              <a:rPr lang="en-US" sz="2400" dirty="0" smtClean="0">
                <a:solidFill>
                  <a:schemeClr val="tx1"/>
                </a:solidFill>
              </a:rPr>
              <a:t>     23</a:t>
            </a:r>
            <a:endParaRPr lang="en-US" sz="2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anim calcmode="lin" valueType="num">
                                      <p:cBhvr additive="base">
                                        <p:cTn id="3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 calcmode="lin" valueType="num">
                                      <p:cBhvr additive="base">
                                        <p:cTn id="3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05200"/>
            <a:ext cx="8229600" cy="2620963"/>
          </a:xfrm>
        </p:spPr>
        <p:txBody>
          <a:bodyPr>
            <a:normAutofit lnSpcReduction="10000"/>
          </a:bodyPr>
          <a:lstStyle/>
          <a:p>
            <a:pPr>
              <a:buNone/>
            </a:pPr>
            <a:r>
              <a:rPr lang="en-US" dirty="0" smtClean="0"/>
              <a:t>P(</a:t>
            </a:r>
            <a:r>
              <a:rPr lang="en-US" dirty="0" err="1" smtClean="0"/>
              <a:t>Pop</a:t>
            </a:r>
            <a:r>
              <a:rPr lang="en-US" dirty="0" err="1" smtClean="0">
                <a:sym typeface="Symbol"/>
              </a:rPr>
              <a:t>Country</a:t>
            </a:r>
            <a:r>
              <a:rPr lang="en-US" dirty="0" smtClean="0">
                <a:sym typeface="Symbol"/>
              </a:rPr>
              <a:t>)</a:t>
            </a:r>
          </a:p>
          <a:p>
            <a:pPr>
              <a:buNone/>
            </a:pPr>
            <a:r>
              <a:rPr lang="en-US" dirty="0" smtClean="0">
                <a:sym typeface="Symbol"/>
              </a:rPr>
              <a:t>= 22/(22+23)</a:t>
            </a:r>
          </a:p>
          <a:p>
            <a:pPr>
              <a:buNone/>
            </a:pPr>
            <a:r>
              <a:rPr lang="en-US" dirty="0" smtClean="0">
                <a:sym typeface="Symbol"/>
              </a:rPr>
              <a:t>= 22/45 or 48.9%</a:t>
            </a:r>
          </a:p>
          <a:p>
            <a:pPr>
              <a:buNone/>
            </a:pPr>
            <a:r>
              <a:rPr lang="en-US" dirty="0" smtClean="0">
                <a:sym typeface="Symbol"/>
              </a:rPr>
              <a:t>48.9% of students who listen to country also listen to pop.</a:t>
            </a:r>
          </a:p>
        </p:txBody>
      </p:sp>
      <p:sp>
        <p:nvSpPr>
          <p:cNvPr id="4" name="Rectangle 3"/>
          <p:cNvSpPr/>
          <p:nvPr/>
        </p:nvSpPr>
        <p:spPr>
          <a:xfrm>
            <a:off x="1600200" y="228600"/>
            <a:ext cx="6400800" cy="3048000"/>
          </a:xfrm>
          <a:prstGeom prst="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r"/>
            <a:r>
              <a:rPr lang="en-US" sz="2400" dirty="0" smtClean="0">
                <a:solidFill>
                  <a:schemeClr val="tx1"/>
                </a:solidFill>
              </a:rPr>
              <a:t>102</a:t>
            </a:r>
            <a:endParaRPr lang="en-US" sz="2400" dirty="0">
              <a:solidFill>
                <a:schemeClr val="tx1"/>
              </a:solidFill>
            </a:endParaRPr>
          </a:p>
        </p:txBody>
      </p:sp>
      <p:sp>
        <p:nvSpPr>
          <p:cNvPr id="5" name="Oval 4"/>
          <p:cNvSpPr/>
          <p:nvPr/>
        </p:nvSpPr>
        <p:spPr>
          <a:xfrm>
            <a:off x="1981200" y="457200"/>
            <a:ext cx="3810000" cy="2514600"/>
          </a:xfrm>
          <a:prstGeom prst="ellipse">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2400" dirty="0" smtClean="0">
                <a:solidFill>
                  <a:schemeClr val="tx1"/>
                </a:solidFill>
              </a:rPr>
              <a:t>Pop</a:t>
            </a:r>
          </a:p>
          <a:p>
            <a:pPr algn="ctr"/>
            <a:r>
              <a:rPr lang="en-US" sz="2400" dirty="0" smtClean="0">
                <a:solidFill>
                  <a:schemeClr val="tx1"/>
                </a:solidFill>
              </a:rPr>
              <a:t>                                          	22</a:t>
            </a:r>
          </a:p>
          <a:p>
            <a:r>
              <a:rPr lang="en-US" sz="2400" dirty="0" smtClean="0">
                <a:solidFill>
                  <a:schemeClr val="tx1"/>
                </a:solidFill>
              </a:rPr>
              <a:t>53</a:t>
            </a:r>
          </a:p>
        </p:txBody>
      </p:sp>
      <p:sp>
        <p:nvSpPr>
          <p:cNvPr id="6" name="Oval 5"/>
          <p:cNvSpPr/>
          <p:nvPr/>
        </p:nvSpPr>
        <p:spPr>
          <a:xfrm>
            <a:off x="3886200" y="457200"/>
            <a:ext cx="3810000" cy="2514600"/>
          </a:xfrm>
          <a:prstGeom prst="ellipse">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400" dirty="0" smtClean="0">
                <a:solidFill>
                  <a:schemeClr val="tx1"/>
                </a:solidFill>
              </a:rPr>
              <a:t>            Country</a:t>
            </a:r>
          </a:p>
          <a:p>
            <a:pPr algn="ctr"/>
            <a:endParaRPr lang="en-US" sz="2400" dirty="0" smtClean="0">
              <a:solidFill>
                <a:schemeClr val="tx1"/>
              </a:solidFill>
            </a:endParaRPr>
          </a:p>
          <a:p>
            <a:pPr algn="ctr"/>
            <a:r>
              <a:rPr lang="en-US" sz="2400" dirty="0" smtClean="0">
                <a:solidFill>
                  <a:schemeClr val="tx1"/>
                </a:solidFill>
              </a:rPr>
              <a:t>     23</a:t>
            </a:r>
            <a:endParaRPr lang="en-US" sz="24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Conditional Probability to Determine if Events are Independent</a:t>
            </a:r>
            <a:endParaRPr lang="en-US" dirty="0"/>
          </a:p>
        </p:txBody>
      </p:sp>
      <p:sp>
        <p:nvSpPr>
          <p:cNvPr id="3" name="Content Placeholder 2"/>
          <p:cNvSpPr>
            <a:spLocks noGrp="1"/>
          </p:cNvSpPr>
          <p:nvPr>
            <p:ph idx="1"/>
          </p:nvPr>
        </p:nvSpPr>
        <p:spPr/>
        <p:txBody>
          <a:bodyPr/>
          <a:lstStyle/>
          <a:p>
            <a:r>
              <a:rPr lang="en-US" dirty="0" smtClean="0"/>
              <a:t>If two events are statistically independent of each other, then:</a:t>
            </a:r>
          </a:p>
          <a:p>
            <a:pPr algn="ctr">
              <a:buNone/>
            </a:pPr>
            <a:r>
              <a:rPr lang="en-US" sz="4800" dirty="0" smtClean="0"/>
              <a:t>P(A</a:t>
            </a:r>
            <a:r>
              <a:rPr lang="en-US" sz="4800" dirty="0" smtClean="0">
                <a:sym typeface="Symbol"/>
              </a:rPr>
              <a:t>B) = P(A) and P(BA) = P(B)</a:t>
            </a:r>
          </a:p>
          <a:p>
            <a:r>
              <a:rPr lang="en-US" dirty="0" smtClean="0">
                <a:sym typeface="Symbol"/>
              </a:rPr>
              <a:t>Let’s revisit some previous examples and decide if the events are independent.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sp>
            <p:nvSpPr>
              <p:cNvPr id="3" name="Content Placeholder 2"/>
              <p:cNvSpPr>
                <a:spLocks noGrp="1"/>
              </p:cNvSpPr>
              <p:nvPr>
                <p:ph idx="1"/>
              </p:nvPr>
            </p:nvSpPr>
            <p:spPr>
              <a:xfrm>
                <a:off x="457200" y="228600"/>
                <a:ext cx="8458200" cy="6324600"/>
              </a:xfrm>
            </p:spPr>
            <p:txBody>
              <a:bodyPr>
                <a:normAutofit fontScale="77500" lnSpcReduction="20000"/>
              </a:bodyPr>
              <a:lstStyle/>
              <a:p>
                <a:pPr marL="514350" indent="-514350">
                  <a:buFont typeface="+mj-lt"/>
                  <a:buAutoNum type="arabicPeriod"/>
                </a:pPr>
                <a:r>
                  <a:rPr lang="en-US" dirty="0" smtClean="0"/>
                  <a:t>You are playing a game of cards where the winner is determined by drawing two cards of the same suit. Each player draws two cards, without replacement.  What is the probability of drawing clubs on the second draw if the first card drawn is a club? Are </a:t>
                </a:r>
                <a:r>
                  <a:rPr lang="en-US" dirty="0" smtClean="0"/>
                  <a:t>the two events independent?</a:t>
                </a:r>
              </a:p>
              <a:p>
                <a:pPr marL="0" indent="0">
                  <a:buNone/>
                </a:pPr>
                <a:endParaRPr lang="en-US" dirty="0" smtClean="0"/>
              </a:p>
              <a:p>
                <a:pPr marL="0" indent="0" algn="ctr">
                  <a:buNone/>
                </a:pPr>
                <a:r>
                  <a:rPr lang="en-US" dirty="0" smtClean="0"/>
                  <a:t>Let event </a:t>
                </a:r>
                <a:r>
                  <a:rPr lang="en-US" dirty="0" smtClean="0">
                    <a:solidFill>
                      <a:schemeClr val="tx2">
                        <a:lumMod val="60000"/>
                        <a:lumOff val="40000"/>
                      </a:schemeClr>
                    </a:solidFill>
                  </a:rPr>
                  <a:t>A = draw a </a:t>
                </a:r>
                <a:r>
                  <a:rPr lang="en-US" dirty="0" smtClean="0">
                    <a:solidFill>
                      <a:schemeClr val="tx2">
                        <a:lumMod val="60000"/>
                        <a:lumOff val="40000"/>
                      </a:schemeClr>
                    </a:solidFill>
                  </a:rPr>
                  <a:t>club</a:t>
                </a:r>
                <a:r>
                  <a:rPr lang="en-US" dirty="0" smtClean="0"/>
                  <a:t> </a:t>
                </a:r>
                <a:r>
                  <a:rPr lang="en-US" dirty="0" smtClean="0"/>
                  <a:t>and </a:t>
                </a:r>
                <a:r>
                  <a:rPr lang="en-US" dirty="0" smtClean="0">
                    <a:solidFill>
                      <a:schemeClr val="accent6">
                        <a:lumMod val="75000"/>
                      </a:schemeClr>
                    </a:solidFill>
                  </a:rPr>
                  <a:t>event B = draw a club</a:t>
                </a:r>
                <a:r>
                  <a:rPr lang="en-US" dirty="0" smtClean="0"/>
                  <a:t>. </a:t>
                </a:r>
                <a:endParaRPr lang="en-US" dirty="0" smtClean="0"/>
              </a:p>
              <a:p>
                <a:pPr marL="514350" indent="-514350" algn="ctr">
                  <a:buNone/>
                </a:pPr>
                <a:r>
                  <a:rPr lang="en-US" dirty="0" smtClean="0">
                    <a:solidFill>
                      <a:schemeClr val="tx2">
                        <a:lumMod val="60000"/>
                        <a:lumOff val="40000"/>
                      </a:schemeClr>
                    </a:solidFill>
                  </a:rPr>
                  <a:t>P(A) = </a:t>
                </a:r>
                <a14:m>
                  <m:oMath xmlns:m="http://schemas.openxmlformats.org/officeDocument/2006/math">
                    <m:f>
                      <m:fPr>
                        <m:ctrlPr>
                          <a:rPr lang="en-US" i="1" smtClean="0">
                            <a:solidFill>
                              <a:schemeClr val="tx2">
                                <a:lumMod val="60000"/>
                                <a:lumOff val="40000"/>
                              </a:schemeClr>
                            </a:solidFill>
                            <a:latin typeface="Cambria Math"/>
                          </a:rPr>
                        </m:ctrlPr>
                      </m:fPr>
                      <m:num>
                        <m:r>
                          <a:rPr lang="en-US" b="0" i="1" smtClean="0">
                            <a:solidFill>
                              <a:schemeClr val="tx2">
                                <a:lumMod val="60000"/>
                                <a:lumOff val="40000"/>
                              </a:schemeClr>
                            </a:solidFill>
                            <a:latin typeface="Cambria Math"/>
                          </a:rPr>
                          <m:t>13</m:t>
                        </m:r>
                      </m:num>
                      <m:den>
                        <m:r>
                          <a:rPr lang="en-US" b="0" i="1" smtClean="0">
                            <a:solidFill>
                              <a:schemeClr val="tx2">
                                <a:lumMod val="60000"/>
                                <a:lumOff val="40000"/>
                              </a:schemeClr>
                            </a:solidFill>
                            <a:latin typeface="Cambria Math"/>
                          </a:rPr>
                          <m:t>52</m:t>
                        </m:r>
                      </m:den>
                    </m:f>
                  </m:oMath>
                </a14:m>
                <a:r>
                  <a:rPr lang="en-US" dirty="0" smtClean="0">
                    <a:solidFill>
                      <a:schemeClr val="tx2">
                        <a:lumMod val="60000"/>
                        <a:lumOff val="40000"/>
                      </a:schemeClr>
                    </a:solidFill>
                  </a:rPr>
                  <a:t> </a:t>
                </a:r>
                <a:r>
                  <a:rPr lang="en-US" dirty="0" smtClean="0">
                    <a:solidFill>
                      <a:schemeClr val="tx2">
                        <a:lumMod val="60000"/>
                        <a:lumOff val="40000"/>
                      </a:schemeClr>
                    </a:solidFill>
                  </a:rPr>
                  <a:t>or </a:t>
                </a:r>
                <a14:m>
                  <m:oMath xmlns:m="http://schemas.openxmlformats.org/officeDocument/2006/math">
                    <m:f>
                      <m:fPr>
                        <m:ctrlPr>
                          <a:rPr lang="en-US" i="1" smtClean="0">
                            <a:solidFill>
                              <a:schemeClr val="tx2">
                                <a:lumMod val="60000"/>
                                <a:lumOff val="40000"/>
                              </a:schemeClr>
                            </a:solidFill>
                            <a:latin typeface="Cambria Math"/>
                          </a:rPr>
                        </m:ctrlPr>
                      </m:fPr>
                      <m:num>
                        <m:r>
                          <a:rPr lang="en-US" b="0" i="1" smtClean="0">
                            <a:solidFill>
                              <a:schemeClr val="tx2">
                                <a:lumMod val="60000"/>
                                <a:lumOff val="40000"/>
                              </a:schemeClr>
                            </a:solidFill>
                            <a:latin typeface="Cambria Math"/>
                          </a:rPr>
                          <m:t>1</m:t>
                        </m:r>
                      </m:num>
                      <m:den>
                        <m:r>
                          <a:rPr lang="en-US" b="0" i="1" smtClean="0">
                            <a:solidFill>
                              <a:schemeClr val="tx2">
                                <a:lumMod val="60000"/>
                                <a:lumOff val="40000"/>
                              </a:schemeClr>
                            </a:solidFill>
                            <a:latin typeface="Cambria Math"/>
                          </a:rPr>
                          <m:t>4</m:t>
                        </m:r>
                      </m:den>
                    </m:f>
                    <m:r>
                      <a:rPr lang="en-US" b="0" i="1" smtClean="0">
                        <a:solidFill>
                          <a:schemeClr val="tx2">
                            <a:lumMod val="60000"/>
                            <a:lumOff val="40000"/>
                          </a:schemeClr>
                        </a:solidFill>
                        <a:latin typeface="Cambria Math"/>
                      </a:rPr>
                      <m:t>=.25</m:t>
                    </m:r>
                  </m:oMath>
                </a14:m>
                <a:endParaRPr lang="en-US" dirty="0" smtClean="0">
                  <a:solidFill>
                    <a:schemeClr val="tx2">
                      <a:lumMod val="60000"/>
                      <a:lumOff val="40000"/>
                    </a:schemeClr>
                  </a:solidFill>
                </a:endParaRPr>
              </a:p>
              <a:p>
                <a:pPr marL="514350" indent="-514350" algn="ctr">
                  <a:buNone/>
                </a:pPr>
                <a:r>
                  <a:rPr lang="en-US" dirty="0" smtClean="0">
                    <a:solidFill>
                      <a:schemeClr val="accent6">
                        <a:lumMod val="75000"/>
                      </a:schemeClr>
                    </a:solidFill>
                  </a:rPr>
                  <a:t>P(B) = </a:t>
                </a:r>
                <a14:m>
                  <m:oMath xmlns:m="http://schemas.openxmlformats.org/officeDocument/2006/math">
                    <m:f>
                      <m:fPr>
                        <m:ctrlPr>
                          <a:rPr lang="en-US" i="1">
                            <a:solidFill>
                              <a:schemeClr val="accent6">
                                <a:lumMod val="75000"/>
                              </a:schemeClr>
                            </a:solidFill>
                            <a:latin typeface="Cambria Math"/>
                          </a:rPr>
                        </m:ctrlPr>
                      </m:fPr>
                      <m:num>
                        <m:r>
                          <a:rPr lang="en-US" i="1">
                            <a:solidFill>
                              <a:schemeClr val="accent6">
                                <a:lumMod val="75000"/>
                              </a:schemeClr>
                            </a:solidFill>
                            <a:latin typeface="Cambria Math"/>
                          </a:rPr>
                          <m:t>13</m:t>
                        </m:r>
                      </m:num>
                      <m:den>
                        <m:r>
                          <a:rPr lang="en-US" i="1">
                            <a:solidFill>
                              <a:schemeClr val="accent6">
                                <a:lumMod val="75000"/>
                              </a:schemeClr>
                            </a:solidFill>
                            <a:latin typeface="Cambria Math"/>
                          </a:rPr>
                          <m:t>52</m:t>
                        </m:r>
                      </m:den>
                    </m:f>
                  </m:oMath>
                </a14:m>
                <a:r>
                  <a:rPr lang="en-US" dirty="0">
                    <a:solidFill>
                      <a:schemeClr val="accent6">
                        <a:lumMod val="75000"/>
                      </a:schemeClr>
                    </a:solidFill>
                  </a:rPr>
                  <a:t> or </a:t>
                </a:r>
                <a14:m>
                  <m:oMath xmlns:m="http://schemas.openxmlformats.org/officeDocument/2006/math">
                    <m:f>
                      <m:fPr>
                        <m:ctrlPr>
                          <a:rPr lang="en-US" i="1">
                            <a:solidFill>
                              <a:schemeClr val="accent6">
                                <a:lumMod val="75000"/>
                              </a:schemeClr>
                            </a:solidFill>
                            <a:latin typeface="Cambria Math"/>
                          </a:rPr>
                        </m:ctrlPr>
                      </m:fPr>
                      <m:num>
                        <m:r>
                          <a:rPr lang="en-US" i="1">
                            <a:solidFill>
                              <a:schemeClr val="accent6">
                                <a:lumMod val="75000"/>
                              </a:schemeClr>
                            </a:solidFill>
                            <a:latin typeface="Cambria Math"/>
                          </a:rPr>
                          <m:t>1</m:t>
                        </m:r>
                      </m:num>
                      <m:den>
                        <m:r>
                          <a:rPr lang="en-US" i="1">
                            <a:solidFill>
                              <a:schemeClr val="accent6">
                                <a:lumMod val="75000"/>
                              </a:schemeClr>
                            </a:solidFill>
                            <a:latin typeface="Cambria Math"/>
                          </a:rPr>
                          <m:t>4</m:t>
                        </m:r>
                      </m:den>
                    </m:f>
                    <m:r>
                      <a:rPr lang="en-US" i="1">
                        <a:solidFill>
                          <a:schemeClr val="accent6">
                            <a:lumMod val="75000"/>
                          </a:schemeClr>
                        </a:solidFill>
                        <a:latin typeface="Cambria Math"/>
                      </a:rPr>
                      <m:t>=.25</m:t>
                    </m:r>
                  </m:oMath>
                </a14:m>
                <a:endParaRPr lang="en-US" dirty="0">
                  <a:solidFill>
                    <a:schemeClr val="accent6">
                      <a:lumMod val="75000"/>
                    </a:schemeClr>
                  </a:solidFill>
                </a:endParaRPr>
              </a:p>
              <a:p>
                <a:pPr marL="514350" indent="-514350" algn="ctr">
                  <a:buNone/>
                </a:pPr>
                <a:r>
                  <a:rPr lang="en-US" dirty="0" smtClean="0">
                    <a:sym typeface="Symbol"/>
                  </a:rPr>
                  <a:t>P(drawing a second club after drawing the first club) = </a:t>
                </a:r>
              </a:p>
              <a:p>
                <a:pPr marL="514350" indent="-514350" algn="ctr">
                  <a:buNone/>
                </a:pPr>
                <a:r>
                  <a:rPr lang="en-US" dirty="0" smtClean="0">
                    <a:sym typeface="Symbol"/>
                  </a:rPr>
                  <a:t>P(</a:t>
                </a:r>
                <a:r>
                  <a:rPr lang="en-US" dirty="0" smtClean="0">
                    <a:solidFill>
                      <a:schemeClr val="accent6">
                        <a:lumMod val="75000"/>
                      </a:schemeClr>
                    </a:solidFill>
                    <a:sym typeface="Symbol"/>
                  </a:rPr>
                  <a:t>B</a:t>
                </a:r>
                <a:r>
                  <a:rPr lang="en-US" dirty="0" smtClean="0">
                    <a:sym typeface="Symbol"/>
                  </a:rPr>
                  <a:t></a:t>
                </a:r>
                <a:r>
                  <a:rPr lang="en-US" dirty="0" smtClean="0">
                    <a:solidFill>
                      <a:schemeClr val="tx2">
                        <a:lumMod val="60000"/>
                        <a:lumOff val="40000"/>
                      </a:schemeClr>
                    </a:solidFill>
                    <a:sym typeface="Symbol"/>
                  </a:rPr>
                  <a:t>A</a:t>
                </a:r>
                <a:r>
                  <a:rPr lang="en-US" dirty="0" smtClean="0">
                    <a:sym typeface="Symbol"/>
                  </a:rPr>
                  <a:t>) = </a:t>
                </a:r>
                <a14:m>
                  <m:oMath xmlns:m="http://schemas.openxmlformats.org/officeDocument/2006/math">
                    <m:f>
                      <m:fPr>
                        <m:ctrlPr>
                          <a:rPr lang="en-US" i="1">
                            <a:latin typeface="Cambria Math"/>
                          </a:rPr>
                        </m:ctrlPr>
                      </m:fPr>
                      <m:num>
                        <m:r>
                          <a:rPr lang="en-US" i="1">
                            <a:latin typeface="Cambria Math"/>
                          </a:rPr>
                          <m:t>1</m:t>
                        </m:r>
                        <m:r>
                          <a:rPr lang="en-US" b="0" i="1" smtClean="0">
                            <a:latin typeface="Cambria Math"/>
                          </a:rPr>
                          <m:t>2</m:t>
                        </m:r>
                      </m:num>
                      <m:den>
                        <m:r>
                          <a:rPr lang="en-US" i="1">
                            <a:latin typeface="Cambria Math"/>
                          </a:rPr>
                          <m:t>5</m:t>
                        </m:r>
                        <m:r>
                          <a:rPr lang="en-US" b="0" i="1" smtClean="0">
                            <a:latin typeface="Cambria Math"/>
                          </a:rPr>
                          <m:t>1</m:t>
                        </m:r>
                      </m:den>
                    </m:f>
                  </m:oMath>
                </a14:m>
                <a:r>
                  <a:rPr lang="en-US" dirty="0"/>
                  <a:t> or </a:t>
                </a:r>
                <a14:m>
                  <m:oMath xmlns:m="http://schemas.openxmlformats.org/officeDocument/2006/math">
                    <m:f>
                      <m:fPr>
                        <m:ctrlPr>
                          <a:rPr lang="en-US" i="1">
                            <a:latin typeface="Cambria Math"/>
                          </a:rPr>
                        </m:ctrlPr>
                      </m:fPr>
                      <m:num>
                        <m:r>
                          <a:rPr lang="en-US" b="0" i="1" smtClean="0">
                            <a:latin typeface="Cambria Math"/>
                          </a:rPr>
                          <m:t>4</m:t>
                        </m:r>
                      </m:num>
                      <m:den>
                        <m:r>
                          <a:rPr lang="en-US" b="0" i="1" smtClean="0">
                            <a:latin typeface="Cambria Math"/>
                          </a:rPr>
                          <m:t>17</m:t>
                        </m:r>
                      </m:den>
                    </m:f>
                    <m:r>
                      <a:rPr lang="en-US" i="1" smtClean="0">
                        <a:latin typeface="Cambria Math"/>
                        <a:ea typeface="Cambria Math"/>
                      </a:rPr>
                      <m:t>≈</m:t>
                    </m:r>
                    <m:r>
                      <a:rPr lang="en-US" b="0" i="1" smtClean="0">
                        <a:latin typeface="Cambria Math"/>
                        <a:ea typeface="Cambria Math"/>
                      </a:rPr>
                      <m:t>.235</m:t>
                    </m:r>
                  </m:oMath>
                </a14:m>
                <a:endParaRPr lang="en-US" dirty="0" smtClean="0">
                  <a:sym typeface="Symbol"/>
                </a:endParaRPr>
              </a:p>
              <a:p>
                <a:pPr marL="514350" indent="-514350" algn="ctr">
                  <a:buNone/>
                </a:pPr>
                <a:r>
                  <a:rPr lang="en-US" dirty="0" smtClean="0">
                    <a:sym typeface="Symbol"/>
                  </a:rPr>
                  <a:t>So, P(</a:t>
                </a:r>
                <a:r>
                  <a:rPr lang="en-US" dirty="0" smtClean="0">
                    <a:solidFill>
                      <a:schemeClr val="accent6">
                        <a:lumMod val="75000"/>
                      </a:schemeClr>
                    </a:solidFill>
                    <a:sym typeface="Symbol"/>
                  </a:rPr>
                  <a:t>B</a:t>
                </a:r>
                <a:r>
                  <a:rPr lang="en-US" dirty="0" smtClean="0">
                    <a:sym typeface="Symbol"/>
                  </a:rPr>
                  <a:t>) </a:t>
                </a:r>
                <a:r>
                  <a:rPr lang="en-US" dirty="0">
                    <a:sym typeface="Symbol"/>
                  </a:rPr>
                  <a:t>≠ P(</a:t>
                </a:r>
                <a:r>
                  <a:rPr lang="en-US" dirty="0">
                    <a:solidFill>
                      <a:schemeClr val="accent6">
                        <a:lumMod val="75000"/>
                      </a:schemeClr>
                    </a:solidFill>
                    <a:sym typeface="Symbol"/>
                  </a:rPr>
                  <a:t>B</a:t>
                </a:r>
                <a:r>
                  <a:rPr lang="en-US" dirty="0">
                    <a:sym typeface="Symbol"/>
                  </a:rPr>
                  <a:t></a:t>
                </a:r>
                <a:r>
                  <a:rPr lang="en-US" dirty="0" smtClean="0">
                    <a:solidFill>
                      <a:schemeClr val="tx2">
                        <a:lumMod val="60000"/>
                        <a:lumOff val="40000"/>
                      </a:schemeClr>
                    </a:solidFill>
                    <a:sym typeface="Symbol"/>
                  </a:rPr>
                  <a:t>A</a:t>
                </a:r>
                <a:r>
                  <a:rPr lang="en-US" dirty="0" smtClean="0">
                    <a:sym typeface="Symbol"/>
                  </a:rPr>
                  <a:t>)</a:t>
                </a:r>
              </a:p>
              <a:p>
                <a:pPr marL="514350" indent="-514350" algn="ctr">
                  <a:buNone/>
                </a:pPr>
                <a:endParaRPr lang="en-US" dirty="0" smtClean="0">
                  <a:sym typeface="Symbol"/>
                </a:endParaRPr>
              </a:p>
              <a:p>
                <a:pPr marL="514350" indent="-514350" algn="ctr">
                  <a:buNone/>
                </a:pPr>
                <a:endParaRPr lang="en-US" dirty="0" smtClean="0">
                  <a:sym typeface="Symbol"/>
                </a:endParaRPr>
              </a:p>
              <a:p>
                <a:pPr marL="0" indent="0">
                  <a:buNone/>
                </a:pPr>
                <a:r>
                  <a:rPr lang="en-US" dirty="0" smtClean="0">
                    <a:sym typeface="Symbol"/>
                  </a:rPr>
                  <a:t>Thus</a:t>
                </a:r>
                <a:r>
                  <a:rPr lang="en-US" dirty="0" smtClean="0">
                    <a:sym typeface="Symbol"/>
                  </a:rPr>
                  <a:t>, the events of drawing a </a:t>
                </a:r>
                <a:r>
                  <a:rPr lang="en-US" dirty="0" smtClean="0">
                    <a:sym typeface="Symbol"/>
                  </a:rPr>
                  <a:t>club</a:t>
                </a:r>
                <a:r>
                  <a:rPr lang="en-US" dirty="0">
                    <a:sym typeface="Symbol"/>
                  </a:rPr>
                  <a:t> </a:t>
                </a:r>
                <a:r>
                  <a:rPr lang="en-US" dirty="0" smtClean="0">
                    <a:sym typeface="Symbol"/>
                  </a:rPr>
                  <a:t>followed by drawing another</a:t>
                </a:r>
                <a:r>
                  <a:rPr lang="en-US" dirty="0" smtClean="0">
                    <a:sym typeface="Symbol"/>
                  </a:rPr>
                  <a:t> club without replacement </a:t>
                </a:r>
                <a:r>
                  <a:rPr lang="en-US" dirty="0" smtClean="0">
                    <a:sym typeface="Symbol"/>
                  </a:rPr>
                  <a:t>are </a:t>
                </a:r>
                <a:r>
                  <a:rPr lang="en-US" dirty="0" smtClean="0">
                    <a:sym typeface="Symbol"/>
                  </a:rPr>
                  <a:t>NOT independent</a:t>
                </a:r>
                <a:r>
                  <a:rPr lang="en-US" dirty="0" smtClean="0">
                    <a:sym typeface="Symbol"/>
                  </a:rPr>
                  <a:t> </a:t>
                </a:r>
                <a:r>
                  <a:rPr lang="en-US" dirty="0" smtClean="0">
                    <a:sym typeface="Symbol"/>
                  </a:rPr>
                  <a:t>events.</a:t>
                </a:r>
                <a:endParaRPr lang="en-US" dirty="0" smtClean="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228600"/>
                <a:ext cx="8458200" cy="6324600"/>
              </a:xfrm>
              <a:blipFill rotWithShape="1">
                <a:blip r:embed="rId3" cstate="print"/>
                <a:stretch>
                  <a:fillRect l="-1225" t="-2025" r="-793" b="-579"/>
                </a:stretch>
              </a:blipFill>
            </p:spPr>
            <p:txBody>
              <a:bodyPr/>
              <a:lstStyle/>
              <a:p>
                <a:r>
                  <a:rPr lang="en-US">
                    <a:noFill/>
                  </a:rPr>
                  <a:t> </a:t>
                </a:r>
              </a:p>
            </p:txBody>
          </p:sp>
        </mc:Fallback>
      </mc:AlternateContent>
      <p:sp>
        <p:nvSpPr>
          <p:cNvPr id="2" name="TextBox 1"/>
          <p:cNvSpPr txBox="1"/>
          <p:nvPr/>
        </p:nvSpPr>
        <p:spPr>
          <a:xfrm>
            <a:off x="6324600" y="2590800"/>
            <a:ext cx="2133600" cy="983873"/>
          </a:xfrm>
          <a:prstGeom prst="cloudCallout">
            <a:avLst>
              <a:gd name="adj1" fmla="val -74736"/>
              <a:gd name="adj2" fmla="val 4054"/>
            </a:avLst>
          </a:prstGeom>
          <a:solidFill>
            <a:schemeClr val="accent4">
              <a:lumMod val="20000"/>
              <a:lumOff val="80000"/>
            </a:schemeClr>
          </a:solidFill>
          <a:ln>
            <a:solidFill>
              <a:schemeClr val="tx1"/>
            </a:solidFill>
          </a:ln>
        </p:spPr>
        <p:txBody>
          <a:bodyPr wrap="square" rtlCol="0">
            <a:spAutoFit/>
          </a:bodyPr>
          <a:lstStyle/>
          <a:p>
            <a:pPr algn="ctr"/>
            <a:r>
              <a:rPr lang="en-US" dirty="0" smtClean="0"/>
              <a:t>13 clubs out of 52 cards</a:t>
            </a:r>
            <a:endParaRPr lang="en-US" dirty="0"/>
          </a:p>
        </p:txBody>
      </p:sp>
      <p:sp>
        <p:nvSpPr>
          <p:cNvPr id="4" name="TextBox 3"/>
          <p:cNvSpPr txBox="1"/>
          <p:nvPr/>
        </p:nvSpPr>
        <p:spPr>
          <a:xfrm>
            <a:off x="1066800" y="4191000"/>
            <a:ext cx="2209800" cy="1405533"/>
          </a:xfrm>
          <a:prstGeom prst="cloudCallout">
            <a:avLst>
              <a:gd name="adj1" fmla="val 87443"/>
              <a:gd name="adj2" fmla="val -27469"/>
            </a:avLst>
          </a:prstGeom>
          <a:solidFill>
            <a:schemeClr val="accent4">
              <a:lumMod val="20000"/>
              <a:lumOff val="80000"/>
            </a:schemeClr>
          </a:solidFill>
          <a:ln>
            <a:solidFill>
              <a:schemeClr val="tx1"/>
            </a:solidFill>
          </a:ln>
        </p:spPr>
        <p:txBody>
          <a:bodyPr wrap="square" rtlCol="0">
            <a:spAutoFit/>
          </a:bodyPr>
          <a:lstStyle/>
          <a:p>
            <a:pPr algn="ctr"/>
            <a:r>
              <a:rPr lang="en-US" dirty="0" smtClean="0"/>
              <a:t>Only 12 clubs left and only 51 cards left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charRg st="2" end="2"/>
                                            </p:txEl>
                                          </p:spTgt>
                                        </p:tgtEl>
                                        <p:attrNameLst>
                                          <p:attrName>style.visibility</p:attrName>
                                        </p:attrNameLst>
                                      </p:cBhvr>
                                      <p:to>
                                        <p:strVal val="visible"/>
                                      </p:to>
                                    </p:set>
                                    <p:anim calcmode="lin" valueType="num">
                                      <p:cBhvr additive="base">
                                        <p:cTn id="7" dur="500" fill="hold"/>
                                        <p:tgtEl>
                                          <p:spTgt spid="3">
                                            <p:txEl>
                                              <p:char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char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charRg st="2" end="2"/>
                                            </p:txEl>
                                          </p:spTgt>
                                        </p:tgtEl>
                                        <p:attrNameLst>
                                          <p:attrName>style.visibility</p:attrName>
                                        </p:attrNameLst>
                                      </p:cBhvr>
                                      <p:to>
                                        <p:strVal val="visible"/>
                                      </p:to>
                                    </p:set>
                                    <p:anim calcmode="lin" valueType="num">
                                      <p:cBhvr additive="base">
                                        <p:cTn id="13" dur="500" fill="hold"/>
                                        <p:tgtEl>
                                          <p:spTgt spid="3">
                                            <p:txEl>
                                              <p:char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char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nodeType="clickEffect">
                                  <p:stCondLst>
                                    <p:cond delay="0"/>
                                  </p:stCondLst>
                                  <p:childTnLst>
                                    <p:set>
                                      <p:cBhvr>
                                        <p:cTn id="25" dur="1" fill="hold">
                                          <p:stCondLst>
                                            <p:cond delay="0"/>
                                          </p:stCondLst>
                                        </p:cTn>
                                        <p:tgtEl>
                                          <p:spTgt spid="3">
                                            <p:txEl>
                                              <p:charRg st="2" end="2"/>
                                            </p:txEl>
                                          </p:spTgt>
                                        </p:tgtEl>
                                        <p:attrNameLst>
                                          <p:attrName>style.visibility</p:attrName>
                                        </p:attrNameLst>
                                      </p:cBhvr>
                                      <p:to>
                                        <p:strVal val="visible"/>
                                      </p:to>
                                    </p:set>
                                    <p:anim calcmode="lin" valueType="num">
                                      <p:cBhvr additive="base">
                                        <p:cTn id="26" dur="500" fill="hold"/>
                                        <p:tgtEl>
                                          <p:spTgt spid="3">
                                            <p:txEl>
                                              <p:charRg st="2" end="2"/>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charRg st="2" end="2"/>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2" fill="hold" nodeType="clickEffect">
                                  <p:stCondLst>
                                    <p:cond delay="0"/>
                                  </p:stCondLst>
                                  <p:childTnLst>
                                    <p:set>
                                      <p:cBhvr>
                                        <p:cTn id="31" dur="1" fill="hold">
                                          <p:stCondLst>
                                            <p:cond delay="0"/>
                                          </p:stCondLst>
                                        </p:cTn>
                                        <p:tgtEl>
                                          <p:spTgt spid="3">
                                            <p:txEl>
                                              <p:charRg st="2" end="2"/>
                                            </p:txEl>
                                          </p:spTgt>
                                        </p:tgtEl>
                                        <p:attrNameLst>
                                          <p:attrName>style.visibility</p:attrName>
                                        </p:attrNameLst>
                                      </p:cBhvr>
                                      <p:to>
                                        <p:strVal val="visible"/>
                                      </p:to>
                                    </p:set>
                                    <p:anim calcmode="lin" valueType="num">
                                      <p:cBhvr additive="base">
                                        <p:cTn id="32" dur="500" fill="hold"/>
                                        <p:tgtEl>
                                          <p:spTgt spid="3">
                                            <p:txEl>
                                              <p:charRg st="2" end="2"/>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3">
                                            <p:txEl>
                                              <p:charRg st="2" end="2"/>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nodeType="clickEffect">
                                  <p:stCondLst>
                                    <p:cond delay="0"/>
                                  </p:stCondLst>
                                  <p:childTnLst>
                                    <p:set>
                                      <p:cBhvr>
                                        <p:cTn id="37" dur="1" fill="hold">
                                          <p:stCondLst>
                                            <p:cond delay="0"/>
                                          </p:stCondLst>
                                        </p:cTn>
                                        <p:tgtEl>
                                          <p:spTgt spid="3">
                                            <p:txEl>
                                              <p:charRg st="2" end="2"/>
                                            </p:txEl>
                                          </p:spTgt>
                                        </p:tgtEl>
                                        <p:attrNameLst>
                                          <p:attrName>style.visibility</p:attrName>
                                        </p:attrNameLst>
                                      </p:cBhvr>
                                      <p:to>
                                        <p:strVal val="visible"/>
                                      </p:to>
                                    </p:set>
                                    <p:anim calcmode="lin" valueType="num">
                                      <p:cBhvr additive="base">
                                        <p:cTn id="38" dur="500" fill="hold"/>
                                        <p:tgtEl>
                                          <p:spTgt spid="3">
                                            <p:txEl>
                                              <p:charRg st="2" end="2"/>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
                                            <p:txEl>
                                              <p:charRg st="2" end="2"/>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fade">
                                      <p:cBhvr>
                                        <p:cTn id="44" dur="1000"/>
                                        <p:tgtEl>
                                          <p:spTgt spid="4"/>
                                        </p:tgtEl>
                                      </p:cBhvr>
                                    </p:animEffect>
                                    <p:anim calcmode="lin" valueType="num">
                                      <p:cBhvr>
                                        <p:cTn id="45" dur="1000" fill="hold"/>
                                        <p:tgtEl>
                                          <p:spTgt spid="4"/>
                                        </p:tgtEl>
                                        <p:attrNameLst>
                                          <p:attrName>ppt_x</p:attrName>
                                        </p:attrNameLst>
                                      </p:cBhvr>
                                      <p:tavLst>
                                        <p:tav tm="0">
                                          <p:val>
                                            <p:strVal val="#ppt_x"/>
                                          </p:val>
                                        </p:tav>
                                        <p:tav tm="100000">
                                          <p:val>
                                            <p:strVal val="#ppt_x"/>
                                          </p:val>
                                        </p:tav>
                                      </p:tavLst>
                                    </p:anim>
                                    <p:anim calcmode="lin" valueType="num">
                                      <p:cBhvr>
                                        <p:cTn id="4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3">
                                            <p:txEl>
                                              <p:charRg st="2" end="2"/>
                                            </p:txEl>
                                          </p:spTgt>
                                        </p:tgtEl>
                                        <p:attrNameLst>
                                          <p:attrName>style.visibility</p:attrName>
                                        </p:attrNameLst>
                                      </p:cBhvr>
                                      <p:to>
                                        <p:strVal val="visible"/>
                                      </p:to>
                                    </p:set>
                                    <p:anim calcmode="lin" valueType="num">
                                      <p:cBhvr additive="base">
                                        <p:cTn id="51" dur="500" fill="hold"/>
                                        <p:tgtEl>
                                          <p:spTgt spid="3">
                                            <p:txEl>
                                              <p:charRg st="2" end="2"/>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charRg st="2" end="2"/>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3">
                                            <p:txEl>
                                              <p:charRg st="2" end="2"/>
                                            </p:txEl>
                                          </p:spTgt>
                                        </p:tgtEl>
                                        <p:attrNameLst>
                                          <p:attrName>style.visibility</p:attrName>
                                        </p:attrNameLst>
                                      </p:cBhvr>
                                      <p:to>
                                        <p:strVal val="visible"/>
                                      </p:to>
                                    </p:set>
                                    <p:anim calcmode="lin" valueType="num">
                                      <p:cBhvr additive="base">
                                        <p:cTn id="57" dur="500" fill="hold"/>
                                        <p:tgtEl>
                                          <p:spTgt spid="3">
                                            <p:txEl>
                                              <p:charRg st="2" end="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char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Conditional Probability</a:t>
            </a:r>
            <a:endParaRPr lang="en-US" dirty="0"/>
          </a:p>
        </p:txBody>
      </p:sp>
      <p:sp>
        <p:nvSpPr>
          <p:cNvPr id="3" name="Content Placeholder 2"/>
          <p:cNvSpPr>
            <a:spLocks noGrp="1"/>
          </p:cNvSpPr>
          <p:nvPr>
            <p:ph idx="1"/>
          </p:nvPr>
        </p:nvSpPr>
        <p:spPr/>
        <p:txBody>
          <a:bodyPr>
            <a:normAutofit lnSpcReduction="10000"/>
          </a:bodyPr>
          <a:lstStyle/>
          <a:p>
            <a:r>
              <a:rPr lang="en-US" b="1" dirty="0" smtClean="0"/>
              <a:t>Conditional Probability: </a:t>
            </a:r>
            <a:r>
              <a:rPr lang="en-US" dirty="0" smtClean="0"/>
              <a:t>A probability where a certain prerequisite condition has already been met.</a:t>
            </a:r>
          </a:p>
          <a:p>
            <a:r>
              <a:rPr lang="en-US" dirty="0" smtClean="0"/>
              <a:t>For example:</a:t>
            </a:r>
          </a:p>
          <a:p>
            <a:pPr lvl="2"/>
            <a:r>
              <a:rPr lang="en-US" dirty="0" smtClean="0"/>
              <a:t>What is the probability of selecting a queen given an ace has been drawn and not replaced.</a:t>
            </a:r>
          </a:p>
          <a:p>
            <a:pPr lvl="2"/>
            <a:r>
              <a:rPr lang="en-US" dirty="0" smtClean="0"/>
              <a:t>What is the probability that a student in the 10</a:t>
            </a:r>
            <a:r>
              <a:rPr lang="en-US" baseline="30000" dirty="0" smtClean="0"/>
              <a:t>th</a:t>
            </a:r>
            <a:r>
              <a:rPr lang="en-US" dirty="0" smtClean="0"/>
              <a:t> grade is enrolled in biology given that the student is enrolled in CCM2?</a:t>
            </a:r>
          </a:p>
          <a:p>
            <a:r>
              <a:rPr lang="en-US" dirty="0" smtClean="0">
                <a:hlinkClick r:id="rId2"/>
              </a:rPr>
              <a:t>Video about Conditional Probability</a:t>
            </a: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sp>
            <p:nvSpPr>
              <p:cNvPr id="4" name="Rectangle 3"/>
              <p:cNvSpPr/>
              <p:nvPr/>
            </p:nvSpPr>
            <p:spPr>
              <a:xfrm>
                <a:off x="304800" y="76200"/>
                <a:ext cx="8458200" cy="6836872"/>
              </a:xfrm>
              <a:prstGeom prst="rect">
                <a:avLst/>
              </a:prstGeom>
            </p:spPr>
            <p:txBody>
              <a:bodyPr wrap="square">
                <a:spAutoFit/>
              </a:bodyPr>
              <a:lstStyle/>
              <a:p>
                <a:pPr marL="514350" indent="-514350">
                  <a:buFont typeface="+mj-lt"/>
                  <a:buAutoNum type="arabicPeriod" startAt="2"/>
                </a:pPr>
                <a:r>
                  <a:rPr lang="en-US" sz="2400" dirty="0" smtClean="0"/>
                  <a:t>You </a:t>
                </a:r>
                <a:r>
                  <a:rPr lang="en-US" sz="2400" dirty="0"/>
                  <a:t>are playing a game of cards where the winner is determined by drawing two cards of the same suit</a:t>
                </a:r>
                <a:r>
                  <a:rPr lang="en-US" sz="2400" dirty="0" smtClean="0"/>
                  <a:t>.  Each player draws a card, looks at it, then replaces the card randomly in the deck.  Then they draw a second card.   </a:t>
                </a:r>
                <a:r>
                  <a:rPr lang="en-US" sz="2400" dirty="0"/>
                  <a:t>What is the probability of drawing clubs on the second draw if the first card drawn is a club? </a:t>
                </a:r>
                <a:r>
                  <a:rPr lang="en-US" sz="2400" dirty="0" smtClean="0"/>
                  <a:t>Are </a:t>
                </a:r>
                <a:r>
                  <a:rPr lang="en-US" sz="2400" dirty="0"/>
                  <a:t>the two events independent?</a:t>
                </a:r>
              </a:p>
              <a:p>
                <a:endParaRPr lang="en-US" sz="2400" dirty="0"/>
              </a:p>
              <a:p>
                <a:pPr algn="ctr"/>
                <a:r>
                  <a:rPr lang="en-US" sz="2400" dirty="0"/>
                  <a:t>Let event </a:t>
                </a:r>
                <a:r>
                  <a:rPr lang="en-US" sz="2400" dirty="0">
                    <a:solidFill>
                      <a:schemeClr val="tx2">
                        <a:lumMod val="60000"/>
                        <a:lumOff val="40000"/>
                      </a:schemeClr>
                    </a:solidFill>
                  </a:rPr>
                  <a:t>A = draw a club </a:t>
                </a:r>
                <a:r>
                  <a:rPr lang="en-US" sz="2400" dirty="0"/>
                  <a:t>and event </a:t>
                </a:r>
                <a:r>
                  <a:rPr lang="en-US" sz="2400" dirty="0">
                    <a:solidFill>
                      <a:schemeClr val="accent6">
                        <a:lumMod val="75000"/>
                      </a:schemeClr>
                    </a:solidFill>
                  </a:rPr>
                  <a:t>B = draw a club</a:t>
                </a:r>
                <a:r>
                  <a:rPr lang="en-US" sz="2400" dirty="0"/>
                  <a:t>. </a:t>
                </a:r>
              </a:p>
              <a:p>
                <a:pPr marL="514350" indent="-514350" algn="ctr">
                  <a:buNone/>
                </a:pPr>
                <a:r>
                  <a:rPr lang="en-US" sz="2400" dirty="0" smtClean="0">
                    <a:solidFill>
                      <a:schemeClr val="tx2">
                        <a:lumMod val="60000"/>
                        <a:lumOff val="40000"/>
                      </a:schemeClr>
                    </a:solidFill>
                  </a:rPr>
                  <a:t>P(A) = </a:t>
                </a:r>
                <a14:m>
                  <m:oMath xmlns:m="http://schemas.openxmlformats.org/officeDocument/2006/math">
                    <m:f>
                      <m:fPr>
                        <m:ctrlPr>
                          <a:rPr lang="en-US" sz="2400" i="1">
                            <a:solidFill>
                              <a:schemeClr val="tx2">
                                <a:lumMod val="60000"/>
                                <a:lumOff val="40000"/>
                              </a:schemeClr>
                            </a:solidFill>
                            <a:latin typeface="Cambria Math"/>
                          </a:rPr>
                        </m:ctrlPr>
                      </m:fPr>
                      <m:num>
                        <m:r>
                          <a:rPr lang="en-US" sz="2400" i="1">
                            <a:solidFill>
                              <a:schemeClr val="tx2">
                                <a:lumMod val="60000"/>
                                <a:lumOff val="40000"/>
                              </a:schemeClr>
                            </a:solidFill>
                            <a:latin typeface="Cambria Math"/>
                          </a:rPr>
                          <m:t>13</m:t>
                        </m:r>
                      </m:num>
                      <m:den>
                        <m:r>
                          <a:rPr lang="en-US" sz="2400" i="1">
                            <a:solidFill>
                              <a:schemeClr val="tx2">
                                <a:lumMod val="60000"/>
                                <a:lumOff val="40000"/>
                              </a:schemeClr>
                            </a:solidFill>
                            <a:latin typeface="Cambria Math"/>
                          </a:rPr>
                          <m:t>52</m:t>
                        </m:r>
                      </m:den>
                    </m:f>
                  </m:oMath>
                </a14:m>
                <a:r>
                  <a:rPr lang="en-US" sz="2400" dirty="0">
                    <a:solidFill>
                      <a:schemeClr val="tx2">
                        <a:lumMod val="60000"/>
                        <a:lumOff val="40000"/>
                      </a:schemeClr>
                    </a:solidFill>
                  </a:rPr>
                  <a:t> or </a:t>
                </a:r>
                <a14:m>
                  <m:oMath xmlns:m="http://schemas.openxmlformats.org/officeDocument/2006/math">
                    <m:f>
                      <m:fPr>
                        <m:ctrlPr>
                          <a:rPr lang="en-US" sz="2400" i="1">
                            <a:solidFill>
                              <a:schemeClr val="tx2">
                                <a:lumMod val="60000"/>
                                <a:lumOff val="40000"/>
                              </a:schemeClr>
                            </a:solidFill>
                            <a:latin typeface="Cambria Math"/>
                          </a:rPr>
                        </m:ctrlPr>
                      </m:fPr>
                      <m:num>
                        <m:r>
                          <a:rPr lang="en-US" sz="2400" i="1">
                            <a:solidFill>
                              <a:schemeClr val="tx2">
                                <a:lumMod val="60000"/>
                                <a:lumOff val="40000"/>
                              </a:schemeClr>
                            </a:solidFill>
                            <a:latin typeface="Cambria Math"/>
                          </a:rPr>
                          <m:t>1</m:t>
                        </m:r>
                      </m:num>
                      <m:den>
                        <m:r>
                          <a:rPr lang="en-US" sz="2400" i="1">
                            <a:solidFill>
                              <a:schemeClr val="tx2">
                                <a:lumMod val="60000"/>
                                <a:lumOff val="40000"/>
                              </a:schemeClr>
                            </a:solidFill>
                            <a:latin typeface="Cambria Math"/>
                          </a:rPr>
                          <m:t>4</m:t>
                        </m:r>
                      </m:den>
                    </m:f>
                    <m:r>
                      <a:rPr lang="en-US" sz="2400" i="1">
                        <a:solidFill>
                          <a:schemeClr val="tx2">
                            <a:lumMod val="60000"/>
                            <a:lumOff val="40000"/>
                          </a:schemeClr>
                        </a:solidFill>
                        <a:latin typeface="Cambria Math"/>
                      </a:rPr>
                      <m:t>=.25</m:t>
                    </m:r>
                  </m:oMath>
                </a14:m>
                <a:endParaRPr lang="en-US" sz="2400" dirty="0">
                  <a:solidFill>
                    <a:schemeClr val="tx2">
                      <a:lumMod val="60000"/>
                      <a:lumOff val="40000"/>
                    </a:schemeClr>
                  </a:solidFill>
                </a:endParaRPr>
              </a:p>
              <a:p>
                <a:pPr marL="514350" indent="-514350" algn="ctr">
                  <a:buNone/>
                </a:pPr>
                <a:r>
                  <a:rPr lang="en-US" sz="2400" dirty="0" smtClean="0">
                    <a:solidFill>
                      <a:schemeClr val="accent6">
                        <a:lumMod val="75000"/>
                      </a:schemeClr>
                    </a:solidFill>
                  </a:rPr>
                  <a:t>P(B) = </a:t>
                </a:r>
                <a14:m>
                  <m:oMath xmlns:m="http://schemas.openxmlformats.org/officeDocument/2006/math">
                    <m:f>
                      <m:fPr>
                        <m:ctrlPr>
                          <a:rPr lang="en-US" sz="2400" i="1">
                            <a:solidFill>
                              <a:schemeClr val="accent6">
                                <a:lumMod val="75000"/>
                              </a:schemeClr>
                            </a:solidFill>
                            <a:latin typeface="Cambria Math"/>
                          </a:rPr>
                        </m:ctrlPr>
                      </m:fPr>
                      <m:num>
                        <m:r>
                          <a:rPr lang="en-US" sz="2400" i="1">
                            <a:solidFill>
                              <a:schemeClr val="accent6">
                                <a:lumMod val="75000"/>
                              </a:schemeClr>
                            </a:solidFill>
                            <a:latin typeface="Cambria Math"/>
                          </a:rPr>
                          <m:t>13</m:t>
                        </m:r>
                      </m:num>
                      <m:den>
                        <m:r>
                          <a:rPr lang="en-US" sz="2400" i="1">
                            <a:solidFill>
                              <a:schemeClr val="accent6">
                                <a:lumMod val="75000"/>
                              </a:schemeClr>
                            </a:solidFill>
                            <a:latin typeface="Cambria Math"/>
                          </a:rPr>
                          <m:t>52</m:t>
                        </m:r>
                      </m:den>
                    </m:f>
                  </m:oMath>
                </a14:m>
                <a:r>
                  <a:rPr lang="en-US" sz="2400" dirty="0">
                    <a:solidFill>
                      <a:schemeClr val="accent6">
                        <a:lumMod val="75000"/>
                      </a:schemeClr>
                    </a:solidFill>
                  </a:rPr>
                  <a:t> or </a:t>
                </a:r>
                <a14:m>
                  <m:oMath xmlns:m="http://schemas.openxmlformats.org/officeDocument/2006/math">
                    <m:f>
                      <m:fPr>
                        <m:ctrlPr>
                          <a:rPr lang="en-US" sz="2400" i="1">
                            <a:solidFill>
                              <a:schemeClr val="accent6">
                                <a:lumMod val="75000"/>
                              </a:schemeClr>
                            </a:solidFill>
                            <a:latin typeface="Cambria Math"/>
                          </a:rPr>
                        </m:ctrlPr>
                      </m:fPr>
                      <m:num>
                        <m:r>
                          <a:rPr lang="en-US" sz="2400" i="1">
                            <a:solidFill>
                              <a:schemeClr val="accent6">
                                <a:lumMod val="75000"/>
                              </a:schemeClr>
                            </a:solidFill>
                            <a:latin typeface="Cambria Math"/>
                          </a:rPr>
                          <m:t>1</m:t>
                        </m:r>
                      </m:num>
                      <m:den>
                        <m:r>
                          <a:rPr lang="en-US" sz="2400" i="1">
                            <a:solidFill>
                              <a:schemeClr val="accent6">
                                <a:lumMod val="75000"/>
                              </a:schemeClr>
                            </a:solidFill>
                            <a:latin typeface="Cambria Math"/>
                          </a:rPr>
                          <m:t>4</m:t>
                        </m:r>
                      </m:den>
                    </m:f>
                    <m:r>
                      <a:rPr lang="en-US" sz="2400" i="1">
                        <a:solidFill>
                          <a:schemeClr val="accent6">
                            <a:lumMod val="75000"/>
                          </a:schemeClr>
                        </a:solidFill>
                        <a:latin typeface="Cambria Math"/>
                      </a:rPr>
                      <m:t>=.25</m:t>
                    </m:r>
                  </m:oMath>
                </a14:m>
                <a:endParaRPr lang="en-US" sz="2400" dirty="0">
                  <a:solidFill>
                    <a:schemeClr val="accent6">
                      <a:lumMod val="75000"/>
                    </a:schemeClr>
                  </a:solidFill>
                </a:endParaRPr>
              </a:p>
              <a:p>
                <a:pPr marL="514350" indent="-514350" algn="ctr">
                  <a:buNone/>
                </a:pPr>
                <a:r>
                  <a:rPr lang="en-US" sz="2400" dirty="0">
                    <a:sym typeface="Symbol"/>
                  </a:rPr>
                  <a:t>P(</a:t>
                </a:r>
                <a:r>
                  <a:rPr lang="en-US" sz="2400" dirty="0">
                    <a:solidFill>
                      <a:schemeClr val="accent6">
                        <a:lumMod val="75000"/>
                      </a:schemeClr>
                    </a:solidFill>
                    <a:sym typeface="Symbol"/>
                  </a:rPr>
                  <a:t>drawing a second club </a:t>
                </a:r>
                <a:r>
                  <a:rPr lang="en-US" sz="2400" dirty="0">
                    <a:sym typeface="Symbol"/>
                  </a:rPr>
                  <a:t>after </a:t>
                </a:r>
                <a:r>
                  <a:rPr lang="en-US" sz="2400" dirty="0">
                    <a:solidFill>
                      <a:schemeClr val="tx2">
                        <a:lumMod val="60000"/>
                        <a:lumOff val="40000"/>
                      </a:schemeClr>
                    </a:solidFill>
                    <a:sym typeface="Symbol"/>
                  </a:rPr>
                  <a:t>drawing the first club</a:t>
                </a:r>
                <a:r>
                  <a:rPr lang="en-US" sz="2400" dirty="0">
                    <a:sym typeface="Symbol"/>
                  </a:rPr>
                  <a:t>) = </a:t>
                </a:r>
                <a:endParaRPr lang="en-US" sz="2400" dirty="0" smtClean="0">
                  <a:sym typeface="Symbol"/>
                </a:endParaRPr>
              </a:p>
              <a:p>
                <a:pPr marL="514350" indent="-514350" algn="ctr">
                  <a:buNone/>
                </a:pPr>
                <a:r>
                  <a:rPr lang="en-US" sz="2400" dirty="0" smtClean="0">
                    <a:sym typeface="Symbol"/>
                  </a:rPr>
                  <a:t>P(</a:t>
                </a:r>
                <a:r>
                  <a:rPr lang="en-US" sz="2400" dirty="0" smtClean="0">
                    <a:solidFill>
                      <a:schemeClr val="accent6">
                        <a:lumMod val="75000"/>
                      </a:schemeClr>
                    </a:solidFill>
                    <a:sym typeface="Symbol"/>
                  </a:rPr>
                  <a:t>B</a:t>
                </a:r>
                <a:r>
                  <a:rPr lang="en-US" sz="2400" dirty="0">
                    <a:sym typeface="Symbol"/>
                  </a:rPr>
                  <a:t></a:t>
                </a:r>
                <a:r>
                  <a:rPr lang="en-US" sz="2400" dirty="0">
                    <a:solidFill>
                      <a:schemeClr val="tx2">
                        <a:lumMod val="60000"/>
                        <a:lumOff val="40000"/>
                      </a:schemeClr>
                    </a:solidFill>
                    <a:sym typeface="Symbol"/>
                  </a:rPr>
                  <a:t>A</a:t>
                </a:r>
                <a:r>
                  <a:rPr lang="en-US" sz="2400" dirty="0">
                    <a:sym typeface="Symbol"/>
                  </a:rPr>
                  <a:t>) = </a:t>
                </a:r>
                <a14:m>
                  <m:oMath xmlns:m="http://schemas.openxmlformats.org/officeDocument/2006/math">
                    <m:f>
                      <m:fPr>
                        <m:ctrlPr>
                          <a:rPr lang="en-US" sz="2400" i="1">
                            <a:latin typeface="Cambria Math"/>
                          </a:rPr>
                        </m:ctrlPr>
                      </m:fPr>
                      <m:num>
                        <m:r>
                          <a:rPr lang="en-US" sz="2400" b="0" i="1" smtClean="0">
                            <a:latin typeface="Cambria Math"/>
                          </a:rPr>
                          <m:t>13</m:t>
                        </m:r>
                      </m:num>
                      <m:den>
                        <m:r>
                          <a:rPr lang="en-US" sz="2400" i="1">
                            <a:latin typeface="Cambria Math"/>
                          </a:rPr>
                          <m:t>5</m:t>
                        </m:r>
                        <m:r>
                          <a:rPr lang="en-US" sz="2400" b="0" i="1" smtClean="0">
                            <a:latin typeface="Cambria Math"/>
                          </a:rPr>
                          <m:t>2</m:t>
                        </m:r>
                      </m:den>
                    </m:f>
                  </m:oMath>
                </a14:m>
                <a:r>
                  <a:rPr lang="en-US" sz="2400" dirty="0"/>
                  <a:t> or</a:t>
                </a:r>
                <a:r>
                  <a:rPr lang="en-US" sz="2400" dirty="0" smtClean="0"/>
                  <a:t> </a:t>
                </a:r>
                <a14:m>
                  <m:oMath xmlns:m="http://schemas.openxmlformats.org/officeDocument/2006/math">
                    <m:f>
                      <m:fPr>
                        <m:ctrlPr>
                          <a:rPr lang="en-US" sz="2400" i="1">
                            <a:latin typeface="Cambria Math"/>
                          </a:rPr>
                        </m:ctrlPr>
                      </m:fPr>
                      <m:num>
                        <m:r>
                          <a:rPr lang="en-US" sz="2400" i="1">
                            <a:latin typeface="Cambria Math"/>
                          </a:rPr>
                          <m:t>1</m:t>
                        </m:r>
                      </m:num>
                      <m:den>
                        <m:r>
                          <a:rPr lang="en-US" sz="2400" i="1">
                            <a:latin typeface="Cambria Math"/>
                          </a:rPr>
                          <m:t>4</m:t>
                        </m:r>
                      </m:den>
                    </m:f>
                    <m:r>
                      <a:rPr lang="en-US" sz="2400" i="1">
                        <a:latin typeface="Cambria Math"/>
                      </a:rPr>
                      <m:t>=.25</m:t>
                    </m:r>
                  </m:oMath>
                </a14:m>
                <a:endParaRPr lang="en-US" sz="2400" dirty="0"/>
              </a:p>
              <a:p>
                <a:pPr marL="514350" indent="-514350" algn="ctr">
                  <a:buNone/>
                </a:pPr>
                <a:r>
                  <a:rPr lang="en-US" sz="2400" dirty="0">
                    <a:sym typeface="Symbol"/>
                  </a:rPr>
                  <a:t>P(</a:t>
                </a:r>
                <a:r>
                  <a:rPr lang="en-US" sz="2400" dirty="0">
                    <a:solidFill>
                      <a:schemeClr val="accent6">
                        <a:lumMod val="75000"/>
                      </a:schemeClr>
                    </a:solidFill>
                    <a:sym typeface="Symbol"/>
                  </a:rPr>
                  <a:t>B</a:t>
                </a:r>
                <a:r>
                  <a:rPr lang="en-US" sz="2400" dirty="0">
                    <a:sym typeface="Symbol"/>
                  </a:rPr>
                  <a:t>) </a:t>
                </a:r>
                <a:r>
                  <a:rPr lang="en-US" sz="2400" dirty="0">
                    <a:sym typeface="Symbol"/>
                  </a:rPr>
                  <a:t>=</a:t>
                </a:r>
                <a:r>
                  <a:rPr lang="en-US" sz="2400" dirty="0" smtClean="0">
                    <a:sym typeface="Symbol"/>
                  </a:rPr>
                  <a:t> </a:t>
                </a:r>
                <a:r>
                  <a:rPr lang="en-US" sz="2400" dirty="0">
                    <a:sym typeface="Symbol"/>
                  </a:rPr>
                  <a:t>P(</a:t>
                </a:r>
                <a:r>
                  <a:rPr lang="en-US" sz="2400" dirty="0">
                    <a:solidFill>
                      <a:schemeClr val="accent6">
                        <a:lumMod val="75000"/>
                      </a:schemeClr>
                    </a:solidFill>
                    <a:sym typeface="Symbol"/>
                  </a:rPr>
                  <a:t>B</a:t>
                </a:r>
                <a:r>
                  <a:rPr lang="en-US" sz="2400" dirty="0">
                    <a:sym typeface="Symbol"/>
                  </a:rPr>
                  <a:t></a:t>
                </a:r>
                <a:r>
                  <a:rPr lang="en-US" sz="2400" dirty="0">
                    <a:solidFill>
                      <a:schemeClr val="tx2">
                        <a:lumMod val="60000"/>
                        <a:lumOff val="40000"/>
                      </a:schemeClr>
                    </a:solidFill>
                    <a:sym typeface="Symbol"/>
                  </a:rPr>
                  <a:t>A</a:t>
                </a:r>
                <a:r>
                  <a:rPr lang="en-US" sz="2400" dirty="0" smtClean="0">
                    <a:sym typeface="Symbol"/>
                  </a:rPr>
                  <a:t>)</a:t>
                </a:r>
              </a:p>
              <a:p>
                <a:pPr marL="514350" indent="-514350" algn="ctr">
                  <a:buNone/>
                </a:pPr>
                <a:r>
                  <a:rPr lang="en-US" sz="2400" dirty="0" smtClean="0">
                    <a:sym typeface="Symbol"/>
                  </a:rPr>
                  <a:t>Similarly, we can show that P(</a:t>
                </a:r>
                <a:r>
                  <a:rPr lang="en-US" sz="2400" dirty="0" smtClean="0">
                    <a:solidFill>
                      <a:schemeClr val="tx2">
                        <a:lumMod val="60000"/>
                        <a:lumOff val="40000"/>
                      </a:schemeClr>
                    </a:solidFill>
                    <a:sym typeface="Symbol"/>
                  </a:rPr>
                  <a:t>A</a:t>
                </a:r>
                <a:r>
                  <a:rPr lang="en-US" sz="2400" dirty="0" smtClean="0">
                    <a:sym typeface="Symbol"/>
                  </a:rPr>
                  <a:t>) = P(</a:t>
                </a:r>
                <a:r>
                  <a:rPr lang="en-US" sz="2400" dirty="0" smtClean="0">
                    <a:solidFill>
                      <a:schemeClr val="tx2">
                        <a:lumMod val="60000"/>
                        <a:lumOff val="40000"/>
                      </a:schemeClr>
                    </a:solidFill>
                    <a:sym typeface="Symbol"/>
                  </a:rPr>
                  <a:t>A</a:t>
                </a:r>
                <a:r>
                  <a:rPr lang="en-US" sz="2400" dirty="0" smtClean="0">
                    <a:sym typeface="Symbol"/>
                  </a:rPr>
                  <a:t></a:t>
                </a:r>
                <a:r>
                  <a:rPr lang="en-US" sz="2400" dirty="0" smtClean="0">
                    <a:solidFill>
                      <a:schemeClr val="accent6">
                        <a:lumMod val="75000"/>
                      </a:schemeClr>
                    </a:solidFill>
                    <a:sym typeface="Symbol"/>
                  </a:rPr>
                  <a:t>B</a:t>
                </a:r>
                <a:r>
                  <a:rPr lang="en-US" sz="2400" dirty="0" smtClean="0">
                    <a:sym typeface="Symbol"/>
                  </a:rPr>
                  <a:t>)</a:t>
                </a:r>
              </a:p>
              <a:p>
                <a:pPr marL="514350" indent="-514350" algn="ctr">
                  <a:buNone/>
                </a:pPr>
                <a:endParaRPr lang="en-US" sz="2400" dirty="0">
                  <a:sym typeface="Symbol"/>
                </a:endParaRPr>
              </a:p>
              <a:p>
                <a:pPr>
                  <a:buNone/>
                </a:pPr>
                <a:r>
                  <a:rPr lang="en-US" sz="2400" dirty="0" smtClean="0">
                    <a:sym typeface="Symbol"/>
                  </a:rPr>
                  <a:t>Thus</a:t>
                </a:r>
                <a:r>
                  <a:rPr lang="en-US" sz="2400" dirty="0">
                    <a:sym typeface="Symbol"/>
                  </a:rPr>
                  <a:t>, the events of drawing a club</a:t>
                </a:r>
                <a:r>
                  <a:rPr lang="en-US" sz="2400" dirty="0">
                    <a:sym typeface="Symbol"/>
                  </a:rPr>
                  <a:t> </a:t>
                </a:r>
                <a:r>
                  <a:rPr lang="en-US" sz="2400" dirty="0" smtClean="0">
                    <a:sym typeface="Symbol"/>
                  </a:rPr>
                  <a:t>with replacement followed </a:t>
                </a:r>
                <a:r>
                  <a:rPr lang="en-US" sz="2400" dirty="0">
                    <a:sym typeface="Symbol"/>
                  </a:rPr>
                  <a:t>by drawing another </a:t>
                </a:r>
                <a:r>
                  <a:rPr lang="en-US" sz="2400" dirty="0" smtClean="0">
                    <a:sym typeface="Symbol"/>
                  </a:rPr>
                  <a:t>club are </a:t>
                </a:r>
                <a:r>
                  <a:rPr lang="en-US" sz="2400" dirty="0">
                    <a:sym typeface="Symbol"/>
                  </a:rPr>
                  <a:t>independent events.</a:t>
                </a:r>
                <a:endParaRPr lang="en-US" sz="2400" dirty="0"/>
              </a:p>
            </p:txBody>
          </p:sp>
        </mc:Choice>
        <mc:Fallback>
          <p:sp>
            <p:nvSpPr>
              <p:cNvPr id="4" name="Rectangle 3"/>
              <p:cNvSpPr>
                <a:spLocks noRot="1" noChangeAspect="1" noMove="1" noResize="1" noEditPoints="1" noAdjustHandles="1" noChangeArrowheads="1" noChangeShapeType="1" noTextEdit="1"/>
              </p:cNvSpPr>
              <p:nvPr/>
            </p:nvSpPr>
            <p:spPr>
              <a:xfrm>
                <a:off x="304800" y="76200"/>
                <a:ext cx="8458200" cy="6836872"/>
              </a:xfrm>
              <a:prstGeom prst="rect">
                <a:avLst/>
              </a:prstGeom>
              <a:blipFill rotWithShape="1">
                <a:blip r:embed="rId3" cstate="print"/>
                <a:stretch>
                  <a:fillRect l="-1081" t="-803" r="-1441" b="-981"/>
                </a:stretch>
              </a:blipFill>
            </p:spPr>
            <p:txBody>
              <a:bodyPr/>
              <a:lstStyle/>
              <a:p>
                <a:r>
                  <a:rPr lang="en-US">
                    <a:noFill/>
                  </a:rPr>
                  <a:t> </a:t>
                </a:r>
              </a:p>
            </p:txBody>
          </p:sp>
        </mc:Fallback>
      </mc:AlternateContent>
      <p:sp>
        <p:nvSpPr>
          <p:cNvPr id="5" name="TextBox 4"/>
          <p:cNvSpPr txBox="1"/>
          <p:nvPr/>
        </p:nvSpPr>
        <p:spPr>
          <a:xfrm>
            <a:off x="6607629" y="3011827"/>
            <a:ext cx="2133600" cy="983873"/>
          </a:xfrm>
          <a:prstGeom prst="cloudCallout">
            <a:avLst>
              <a:gd name="adj1" fmla="val -74736"/>
              <a:gd name="adj2" fmla="val 4054"/>
            </a:avLst>
          </a:prstGeom>
          <a:solidFill>
            <a:schemeClr val="accent4">
              <a:lumMod val="20000"/>
              <a:lumOff val="80000"/>
            </a:schemeClr>
          </a:solidFill>
          <a:ln>
            <a:solidFill>
              <a:schemeClr val="tx1"/>
            </a:solidFill>
          </a:ln>
        </p:spPr>
        <p:txBody>
          <a:bodyPr wrap="square" rtlCol="0">
            <a:spAutoFit/>
          </a:bodyPr>
          <a:lstStyle/>
          <a:p>
            <a:pPr algn="ctr"/>
            <a:r>
              <a:rPr lang="en-US" dirty="0" smtClean="0"/>
              <a:t>13 clubs out of 52 cards</a:t>
            </a:r>
            <a:endParaRPr lang="en-US" dirty="0"/>
          </a:p>
        </p:txBody>
      </p:sp>
      <p:sp>
        <p:nvSpPr>
          <p:cNvPr id="6" name="TextBox 5"/>
          <p:cNvSpPr txBox="1"/>
          <p:nvPr/>
        </p:nvSpPr>
        <p:spPr>
          <a:xfrm>
            <a:off x="304800" y="4495800"/>
            <a:ext cx="2514600" cy="983873"/>
          </a:xfrm>
          <a:prstGeom prst="cloudCallout">
            <a:avLst>
              <a:gd name="adj1" fmla="val 63344"/>
              <a:gd name="adj2" fmla="val -25820"/>
            </a:avLst>
          </a:prstGeom>
          <a:solidFill>
            <a:schemeClr val="accent4">
              <a:lumMod val="20000"/>
              <a:lumOff val="80000"/>
            </a:schemeClr>
          </a:solidFill>
          <a:ln>
            <a:solidFill>
              <a:schemeClr val="tx1"/>
            </a:solidFill>
          </a:ln>
        </p:spPr>
        <p:txBody>
          <a:bodyPr wrap="square" rtlCol="0">
            <a:spAutoFit/>
          </a:bodyPr>
          <a:lstStyle/>
          <a:p>
            <a:pPr algn="ctr"/>
            <a:r>
              <a:rPr lang="en-US" dirty="0" smtClean="0"/>
              <a:t>Still 13 clubs out of 52 cards</a:t>
            </a:r>
            <a:endParaRPr lang="en-US" dirty="0"/>
          </a:p>
        </p:txBody>
      </p:sp>
    </p:spTree>
    <p:extLst>
      <p:ext uri="{BB962C8B-B14F-4D97-AF65-F5344CB8AC3E}">
        <p14:creationId xmlns="" xmlns:p14="http://schemas.microsoft.com/office/powerpoint/2010/main" val="200288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charRg st="2" end="2"/>
                                            </p:txEl>
                                          </p:spTgt>
                                        </p:tgtEl>
                                        <p:attrNameLst>
                                          <p:attrName>style.visibility</p:attrName>
                                        </p:attrNameLst>
                                      </p:cBhvr>
                                      <p:to>
                                        <p:strVal val="visible"/>
                                      </p:to>
                                    </p:set>
                                    <p:anim calcmode="lin" valueType="num">
                                      <p:cBhvr additive="base">
                                        <p:cTn id="7" dur="500" fill="hold"/>
                                        <p:tgtEl>
                                          <p:spTgt spid="4">
                                            <p:txEl>
                                              <p:char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char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charRg st="2" end="2"/>
                                            </p:txEl>
                                          </p:spTgt>
                                        </p:tgtEl>
                                        <p:attrNameLst>
                                          <p:attrName>style.visibility</p:attrName>
                                        </p:attrNameLst>
                                      </p:cBhvr>
                                      <p:to>
                                        <p:strVal val="visible"/>
                                      </p:to>
                                    </p:set>
                                    <p:anim calcmode="lin" valueType="num">
                                      <p:cBhvr additive="base">
                                        <p:cTn id="13" dur="500" fill="hold"/>
                                        <p:tgtEl>
                                          <p:spTgt spid="4">
                                            <p:txEl>
                                              <p:char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char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nodeType="clickEffect">
                                  <p:stCondLst>
                                    <p:cond delay="0"/>
                                  </p:stCondLst>
                                  <p:childTnLst>
                                    <p:set>
                                      <p:cBhvr>
                                        <p:cTn id="25" dur="1" fill="hold">
                                          <p:stCondLst>
                                            <p:cond delay="0"/>
                                          </p:stCondLst>
                                        </p:cTn>
                                        <p:tgtEl>
                                          <p:spTgt spid="4">
                                            <p:txEl>
                                              <p:charRg st="2" end="2"/>
                                            </p:txEl>
                                          </p:spTgt>
                                        </p:tgtEl>
                                        <p:attrNameLst>
                                          <p:attrName>style.visibility</p:attrName>
                                        </p:attrNameLst>
                                      </p:cBhvr>
                                      <p:to>
                                        <p:strVal val="visible"/>
                                      </p:to>
                                    </p:set>
                                    <p:anim calcmode="lin" valueType="num">
                                      <p:cBhvr additive="base">
                                        <p:cTn id="26" dur="500" fill="hold"/>
                                        <p:tgtEl>
                                          <p:spTgt spid="4">
                                            <p:txEl>
                                              <p:charRg st="2" end="2"/>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4">
                                            <p:txEl>
                                              <p:charRg st="2" end="2"/>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4">
                                            <p:txEl>
                                              <p:charRg st="2" end="2"/>
                                            </p:txEl>
                                          </p:spTgt>
                                        </p:tgtEl>
                                        <p:attrNameLst>
                                          <p:attrName>style.visibility</p:attrName>
                                        </p:attrNameLst>
                                      </p:cBhvr>
                                      <p:to>
                                        <p:strVal val="visible"/>
                                      </p:to>
                                    </p:set>
                                    <p:anim calcmode="lin" valueType="num">
                                      <p:cBhvr additive="base">
                                        <p:cTn id="32" dur="500" fill="hold"/>
                                        <p:tgtEl>
                                          <p:spTgt spid="4">
                                            <p:txEl>
                                              <p:char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
                                            <p:txEl>
                                              <p:charRg st="2" end="2"/>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4">
                                            <p:txEl>
                                              <p:charRg st="2" end="2"/>
                                            </p:txEl>
                                          </p:spTgt>
                                        </p:tgtEl>
                                        <p:attrNameLst>
                                          <p:attrName>style.visibility</p:attrName>
                                        </p:attrNameLst>
                                      </p:cBhvr>
                                      <p:to>
                                        <p:strVal val="visible"/>
                                      </p:to>
                                    </p:set>
                                    <p:anim calcmode="lin" valueType="num">
                                      <p:cBhvr additive="base">
                                        <p:cTn id="38" dur="500" fill="hold"/>
                                        <p:tgtEl>
                                          <p:spTgt spid="4">
                                            <p:txEl>
                                              <p:char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4">
                                            <p:txEl>
                                              <p:charRg st="2" end="2"/>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fade">
                                      <p:cBhvr>
                                        <p:cTn id="44" dur="1000"/>
                                        <p:tgtEl>
                                          <p:spTgt spid="6"/>
                                        </p:tgtEl>
                                      </p:cBhvr>
                                    </p:animEffect>
                                    <p:anim calcmode="lin" valueType="num">
                                      <p:cBhvr>
                                        <p:cTn id="45" dur="1000" fill="hold"/>
                                        <p:tgtEl>
                                          <p:spTgt spid="6"/>
                                        </p:tgtEl>
                                        <p:attrNameLst>
                                          <p:attrName>ppt_x</p:attrName>
                                        </p:attrNameLst>
                                      </p:cBhvr>
                                      <p:tavLst>
                                        <p:tav tm="0">
                                          <p:val>
                                            <p:strVal val="#ppt_x"/>
                                          </p:val>
                                        </p:tav>
                                        <p:tav tm="100000">
                                          <p:val>
                                            <p:strVal val="#ppt_x"/>
                                          </p:val>
                                        </p:tav>
                                      </p:tavLst>
                                    </p:anim>
                                    <p:anim calcmode="lin" valueType="num">
                                      <p:cBhvr>
                                        <p:cTn id="4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4">
                                            <p:txEl>
                                              <p:charRg st="2" end="2"/>
                                            </p:txEl>
                                          </p:spTgt>
                                        </p:tgtEl>
                                        <p:attrNameLst>
                                          <p:attrName>style.visibility</p:attrName>
                                        </p:attrNameLst>
                                      </p:cBhvr>
                                      <p:to>
                                        <p:strVal val="visible"/>
                                      </p:to>
                                    </p:set>
                                    <p:anim calcmode="lin" valueType="num">
                                      <p:cBhvr additive="base">
                                        <p:cTn id="51" dur="500" fill="hold"/>
                                        <p:tgtEl>
                                          <p:spTgt spid="4">
                                            <p:txEl>
                                              <p:charRg st="2" end="2"/>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4">
                                            <p:txEl>
                                              <p:charRg st="2" end="2"/>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4">
                                            <p:txEl>
                                              <p:charRg st="2" end="2"/>
                                            </p:txEl>
                                          </p:spTgt>
                                        </p:tgtEl>
                                        <p:attrNameLst>
                                          <p:attrName>style.visibility</p:attrName>
                                        </p:attrNameLst>
                                      </p:cBhvr>
                                      <p:to>
                                        <p:strVal val="visible"/>
                                      </p:to>
                                    </p:set>
                                    <p:anim calcmode="lin" valueType="num">
                                      <p:cBhvr additive="base">
                                        <p:cTn id="57" dur="500" fill="hold"/>
                                        <p:tgtEl>
                                          <p:spTgt spid="4">
                                            <p:txEl>
                                              <p:charRg st="2" end="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txEl>
                                              <p:charRg st="2" end="2"/>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4">
                                            <p:txEl>
                                              <p:charRg st="2" end="2"/>
                                            </p:txEl>
                                          </p:spTgt>
                                        </p:tgtEl>
                                        <p:attrNameLst>
                                          <p:attrName>style.visibility</p:attrName>
                                        </p:attrNameLst>
                                      </p:cBhvr>
                                      <p:to>
                                        <p:strVal val="visible"/>
                                      </p:to>
                                    </p:set>
                                    <p:anim calcmode="lin" valueType="num">
                                      <p:cBhvr additive="base">
                                        <p:cTn id="63" dur="500" fill="hold"/>
                                        <p:tgtEl>
                                          <p:spTgt spid="4">
                                            <p:txEl>
                                              <p:charRg st="2" end="2"/>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4">
                                            <p:txEl>
                                              <p:char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sp>
            <p:nvSpPr>
              <p:cNvPr id="3" name="Content Placeholder 2"/>
              <p:cNvSpPr>
                <a:spLocks noGrp="1"/>
              </p:cNvSpPr>
              <p:nvPr>
                <p:ph idx="1"/>
              </p:nvPr>
            </p:nvSpPr>
            <p:spPr>
              <a:xfrm>
                <a:off x="457200" y="228600"/>
                <a:ext cx="8229600" cy="6400800"/>
              </a:xfrm>
            </p:spPr>
            <p:txBody>
              <a:bodyPr>
                <a:normAutofit lnSpcReduction="10000"/>
              </a:bodyPr>
              <a:lstStyle/>
              <a:p>
                <a:pPr marL="514350" indent="-514350">
                  <a:buFont typeface="+mj-lt"/>
                  <a:buAutoNum type="arabicPeriod" startAt="3"/>
                </a:pPr>
                <a:r>
                  <a:rPr lang="en-US" sz="2800" dirty="0" smtClean="0"/>
                  <a:t>In </a:t>
                </a:r>
                <a:r>
                  <a:rPr lang="en-US" sz="2800" dirty="0" smtClean="0"/>
                  <a:t>Mr. Jonas' homeroom, 70% of the students have brown hair, 25% have </a:t>
                </a:r>
                <a:r>
                  <a:rPr lang="en-US" sz="2800" dirty="0" smtClean="0"/>
                  <a:t>green</a:t>
                </a:r>
                <a:r>
                  <a:rPr lang="en-US" sz="2800" dirty="0" smtClean="0"/>
                  <a:t> </a:t>
                </a:r>
                <a:r>
                  <a:rPr lang="en-US" sz="2800" dirty="0" smtClean="0"/>
                  <a:t>eyes, and 5% have both brown hair and </a:t>
                </a:r>
                <a:r>
                  <a:rPr lang="en-US" sz="2800" dirty="0" smtClean="0"/>
                  <a:t>green</a:t>
                </a:r>
                <a:r>
                  <a:rPr lang="en-US" sz="2800" dirty="0" smtClean="0"/>
                  <a:t> </a:t>
                </a:r>
                <a:r>
                  <a:rPr lang="en-US" sz="2800" dirty="0" smtClean="0"/>
                  <a:t>eyes. A student is excused early to go to a doctor's appointment. If the student has brown hair, what is the probability that the student also has </a:t>
                </a:r>
                <a:r>
                  <a:rPr lang="en-US" sz="2800" dirty="0" smtClean="0"/>
                  <a:t>green</a:t>
                </a:r>
                <a:r>
                  <a:rPr lang="en-US" sz="2800" dirty="0" smtClean="0"/>
                  <a:t> eyes?  Let A = brown hair and B = green eyes.  Are events A and B independent</a:t>
                </a:r>
                <a:r>
                  <a:rPr lang="en-US" sz="2800" dirty="0" smtClean="0"/>
                  <a:t>?</a:t>
                </a:r>
              </a:p>
              <a:p>
                <a:pPr lvl="2">
                  <a:buNone/>
                </a:pPr>
                <a:r>
                  <a:rPr lang="en-US" sz="2800" dirty="0" smtClean="0">
                    <a:solidFill>
                      <a:schemeClr val="bg2">
                        <a:lumMod val="25000"/>
                      </a:schemeClr>
                    </a:solidFill>
                  </a:rPr>
                  <a:t>P(A) = P(brown hair) = .7</a:t>
                </a:r>
              </a:p>
              <a:p>
                <a:pPr lvl="2">
                  <a:buNone/>
                </a:pPr>
                <a:r>
                  <a:rPr lang="en-US" sz="2800" dirty="0" smtClean="0">
                    <a:solidFill>
                      <a:srgbClr val="00B050"/>
                    </a:solidFill>
                  </a:rPr>
                  <a:t>P(B) = </a:t>
                </a:r>
                <a:r>
                  <a:rPr lang="en-US" sz="2800" dirty="0" smtClean="0">
                    <a:solidFill>
                      <a:srgbClr val="00B050"/>
                    </a:solidFill>
                  </a:rPr>
                  <a:t>P(green </a:t>
                </a:r>
                <a:r>
                  <a:rPr lang="en-US" sz="2800" dirty="0" smtClean="0">
                    <a:solidFill>
                      <a:srgbClr val="00B050"/>
                    </a:solidFill>
                  </a:rPr>
                  <a:t>eyes) = .25</a:t>
                </a:r>
              </a:p>
              <a:p>
                <a:pPr lvl="2">
                  <a:buNone/>
                </a:pPr>
                <a:r>
                  <a:rPr lang="en-US" sz="2800" dirty="0" smtClean="0"/>
                  <a:t>P(</a:t>
                </a:r>
                <a:r>
                  <a:rPr lang="en-US" sz="2800" dirty="0" smtClean="0">
                    <a:solidFill>
                      <a:schemeClr val="bg2">
                        <a:lumMod val="25000"/>
                      </a:schemeClr>
                    </a:solidFill>
                  </a:rPr>
                  <a:t>brown hair </a:t>
                </a:r>
                <a:r>
                  <a:rPr lang="en-US" sz="2800" dirty="0" smtClean="0"/>
                  <a:t>and </a:t>
                </a:r>
                <a:r>
                  <a:rPr lang="en-US" sz="2800" dirty="0" smtClean="0">
                    <a:solidFill>
                      <a:srgbClr val="00B050"/>
                    </a:solidFill>
                  </a:rPr>
                  <a:t>green</a:t>
                </a:r>
                <a:r>
                  <a:rPr lang="en-US" sz="2800" dirty="0" smtClean="0">
                    <a:solidFill>
                      <a:srgbClr val="00B050"/>
                    </a:solidFill>
                  </a:rPr>
                  <a:t> </a:t>
                </a:r>
                <a:r>
                  <a:rPr lang="en-US" sz="2800" dirty="0" smtClean="0">
                    <a:solidFill>
                      <a:srgbClr val="00B050"/>
                    </a:solidFill>
                  </a:rPr>
                  <a:t>eyes</a:t>
                </a:r>
                <a:r>
                  <a:rPr lang="en-US" sz="2800" dirty="0" smtClean="0"/>
                  <a:t>) </a:t>
                </a:r>
                <a:r>
                  <a:rPr lang="en-US" sz="2800" dirty="0" smtClean="0"/>
                  <a:t>P(</a:t>
                </a:r>
                <a:r>
                  <a:rPr lang="en-US" sz="2800" dirty="0" smtClean="0">
                    <a:solidFill>
                      <a:schemeClr val="bg2">
                        <a:lumMod val="25000"/>
                      </a:schemeClr>
                    </a:solidFill>
                  </a:rPr>
                  <a:t>A </a:t>
                </a:r>
                <a:r>
                  <a:rPr lang="en-US" sz="2800" dirty="0" smtClean="0"/>
                  <a:t>and </a:t>
                </a:r>
                <a:r>
                  <a:rPr lang="en-US" sz="2800" dirty="0" smtClean="0">
                    <a:solidFill>
                      <a:srgbClr val="00B050"/>
                    </a:solidFill>
                  </a:rPr>
                  <a:t>B</a:t>
                </a:r>
                <a:r>
                  <a:rPr lang="en-US" sz="2800" dirty="0" smtClean="0"/>
                  <a:t>) = </a:t>
                </a:r>
                <a:r>
                  <a:rPr lang="en-US" sz="2800" dirty="0" smtClean="0"/>
                  <a:t>.05</a:t>
                </a:r>
              </a:p>
              <a:p>
                <a:pPr lvl="2">
                  <a:buNone/>
                </a:pPr>
                <a:r>
                  <a:rPr lang="en-US" sz="2800" dirty="0" smtClean="0"/>
                  <a:t>P(</a:t>
                </a:r>
                <a:r>
                  <a:rPr lang="en-US" sz="2800" dirty="0" smtClean="0">
                    <a:solidFill>
                      <a:schemeClr val="bg2">
                        <a:lumMod val="25000"/>
                      </a:schemeClr>
                    </a:solidFill>
                  </a:rPr>
                  <a:t>A</a:t>
                </a:r>
                <a:r>
                  <a:rPr lang="en-US" sz="2800" dirty="0" smtClean="0">
                    <a:sym typeface="Symbol"/>
                  </a:rPr>
                  <a:t></a:t>
                </a:r>
                <a:r>
                  <a:rPr lang="en-US" sz="2800" dirty="0" smtClean="0">
                    <a:solidFill>
                      <a:srgbClr val="00B050"/>
                    </a:solidFill>
                    <a:sym typeface="Symbol"/>
                  </a:rPr>
                  <a:t>B</a:t>
                </a:r>
                <a:r>
                  <a:rPr lang="en-US" sz="2800" dirty="0" smtClean="0">
                    <a:sym typeface="Symbol"/>
                  </a:rPr>
                  <a:t>) = </a:t>
                </a:r>
                <a14:m>
                  <m:oMath xmlns:m="http://schemas.openxmlformats.org/officeDocument/2006/math">
                    <m:f>
                      <m:fPr>
                        <m:ctrlPr>
                          <a:rPr lang="en-US" sz="2800" i="1" smtClean="0">
                            <a:latin typeface="Cambria Math"/>
                            <a:sym typeface="Symbol"/>
                          </a:rPr>
                        </m:ctrlPr>
                      </m:fPr>
                      <m:num>
                        <m:r>
                          <a:rPr lang="en-US" sz="2800" b="0" i="1" smtClean="0">
                            <a:latin typeface="Cambria Math"/>
                            <a:sym typeface="Symbol"/>
                          </a:rPr>
                          <m:t>𝑃</m:t>
                        </m:r>
                        <m:r>
                          <a:rPr lang="en-US" sz="2800" b="0" i="1" smtClean="0">
                            <a:latin typeface="Cambria Math"/>
                            <a:sym typeface="Symbol"/>
                          </a:rPr>
                          <m:t>(</m:t>
                        </m:r>
                        <m:r>
                          <a:rPr lang="en-US" sz="2800" b="0" i="1" smtClean="0">
                            <a:solidFill>
                              <a:schemeClr val="bg2">
                                <a:lumMod val="25000"/>
                              </a:schemeClr>
                            </a:solidFill>
                            <a:latin typeface="Cambria Math"/>
                            <a:sym typeface="Symbol"/>
                          </a:rPr>
                          <m:t>𝐴</m:t>
                        </m:r>
                        <m:r>
                          <a:rPr lang="en-US" sz="2800" b="0" i="1" smtClean="0">
                            <a:latin typeface="Cambria Math"/>
                            <a:sym typeface="Symbol"/>
                          </a:rPr>
                          <m:t> </m:t>
                        </m:r>
                        <m:r>
                          <a:rPr lang="en-US" sz="2800" b="0" i="1" smtClean="0">
                            <a:latin typeface="Cambria Math"/>
                            <a:sym typeface="Symbol"/>
                          </a:rPr>
                          <m:t>𝑎𝑛𝑑</m:t>
                        </m:r>
                        <m:r>
                          <a:rPr lang="en-US" sz="2800" b="0" i="1" smtClean="0">
                            <a:latin typeface="Cambria Math"/>
                            <a:sym typeface="Symbol"/>
                          </a:rPr>
                          <m:t> </m:t>
                        </m:r>
                        <m:r>
                          <a:rPr lang="en-US" sz="2800" b="0" i="1" smtClean="0">
                            <a:solidFill>
                              <a:srgbClr val="00B050"/>
                            </a:solidFill>
                            <a:latin typeface="Cambria Math"/>
                            <a:sym typeface="Symbol"/>
                          </a:rPr>
                          <m:t>𝐵</m:t>
                        </m:r>
                        <m:r>
                          <a:rPr lang="en-US" sz="2800" b="0" i="1" smtClean="0">
                            <a:latin typeface="Cambria Math"/>
                            <a:sym typeface="Symbol"/>
                          </a:rPr>
                          <m:t>)</m:t>
                        </m:r>
                      </m:num>
                      <m:den>
                        <m:r>
                          <a:rPr lang="en-US" sz="2800" b="0" i="1" smtClean="0">
                            <a:latin typeface="Cambria Math"/>
                            <a:sym typeface="Symbol"/>
                          </a:rPr>
                          <m:t>𝑃</m:t>
                        </m:r>
                        <m:r>
                          <a:rPr lang="en-US" sz="2800" b="0" i="1" smtClean="0">
                            <a:latin typeface="Cambria Math"/>
                            <a:sym typeface="Symbol"/>
                          </a:rPr>
                          <m:t>(</m:t>
                        </m:r>
                        <m:r>
                          <a:rPr lang="en-US" sz="2800" b="0" i="1" smtClean="0">
                            <a:solidFill>
                              <a:srgbClr val="00B050"/>
                            </a:solidFill>
                            <a:latin typeface="Cambria Math"/>
                            <a:sym typeface="Symbol"/>
                          </a:rPr>
                          <m:t>𝐵</m:t>
                        </m:r>
                        <m:r>
                          <a:rPr lang="en-US" sz="2800" b="0" i="1" smtClean="0">
                            <a:latin typeface="Cambria Math"/>
                            <a:sym typeface="Symbol"/>
                          </a:rPr>
                          <m:t>)</m:t>
                        </m:r>
                      </m:den>
                    </m:f>
                    <m:r>
                      <a:rPr lang="en-US" sz="2800" b="0" i="1" smtClean="0">
                        <a:latin typeface="Cambria Math"/>
                        <a:sym typeface="Symbol"/>
                      </a:rPr>
                      <m:t>=</m:t>
                    </m:r>
                    <m:f>
                      <m:fPr>
                        <m:ctrlPr>
                          <a:rPr lang="en-US" sz="2800" b="0" i="1" smtClean="0">
                            <a:latin typeface="Cambria Math"/>
                            <a:sym typeface="Symbol"/>
                          </a:rPr>
                        </m:ctrlPr>
                      </m:fPr>
                      <m:num>
                        <m:r>
                          <a:rPr lang="en-US" sz="2800" b="0" i="1" smtClean="0">
                            <a:latin typeface="Cambria Math"/>
                            <a:sym typeface="Symbol"/>
                          </a:rPr>
                          <m:t>.05</m:t>
                        </m:r>
                      </m:num>
                      <m:den>
                        <m:r>
                          <a:rPr lang="en-US" sz="2800" b="0" i="1" smtClean="0">
                            <a:latin typeface="Cambria Math"/>
                            <a:sym typeface="Symbol"/>
                          </a:rPr>
                          <m:t>.25</m:t>
                        </m:r>
                      </m:den>
                    </m:f>
                    <m:r>
                      <a:rPr lang="en-US" sz="2800" b="0" i="1" smtClean="0">
                        <a:latin typeface="Cambria Math"/>
                        <a:sym typeface="Symbol"/>
                      </a:rPr>
                      <m:t>=.2</m:t>
                    </m:r>
                    <m:r>
                      <a:rPr lang="en-US" sz="2800" b="0" i="0" smtClean="0">
                        <a:latin typeface="Cambria Math"/>
                        <a:sym typeface="Symbol"/>
                      </a:rPr>
                      <m:t>0</m:t>
                    </m:r>
                  </m:oMath>
                </a14:m>
                <a:endParaRPr lang="en-US" sz="2800" b="0" dirty="0" smtClean="0">
                  <a:sym typeface="Symbol"/>
                </a:endParaRPr>
              </a:p>
              <a:p>
                <a:pPr lvl="2">
                  <a:buNone/>
                </a:pPr>
                <a:r>
                  <a:rPr lang="en-US" sz="2800" dirty="0" smtClean="0">
                    <a:solidFill>
                      <a:schemeClr val="bg2">
                        <a:lumMod val="25000"/>
                      </a:schemeClr>
                    </a:solidFill>
                    <a:sym typeface="Symbol"/>
                  </a:rPr>
                  <a:t>P(A) </a:t>
                </a:r>
                <a:r>
                  <a:rPr lang="en-US" sz="2800" dirty="0" smtClean="0">
                    <a:sym typeface="Symbol"/>
                  </a:rPr>
                  <a:t>≠ </a:t>
                </a:r>
                <a:r>
                  <a:rPr lang="en-US" sz="2800" dirty="0"/>
                  <a:t>P(</a:t>
                </a:r>
                <a:r>
                  <a:rPr lang="en-US" sz="2800" dirty="0">
                    <a:solidFill>
                      <a:schemeClr val="bg2">
                        <a:lumMod val="25000"/>
                      </a:schemeClr>
                    </a:solidFill>
                  </a:rPr>
                  <a:t>A</a:t>
                </a:r>
                <a:r>
                  <a:rPr lang="en-US" sz="2800" dirty="0">
                    <a:sym typeface="Symbol"/>
                  </a:rPr>
                  <a:t></a:t>
                </a:r>
                <a:r>
                  <a:rPr lang="en-US" sz="2800" dirty="0">
                    <a:solidFill>
                      <a:srgbClr val="00B050"/>
                    </a:solidFill>
                    <a:sym typeface="Symbol"/>
                  </a:rPr>
                  <a:t>B</a:t>
                </a:r>
                <a:r>
                  <a:rPr lang="en-US" sz="2800" dirty="0">
                    <a:sym typeface="Symbol"/>
                  </a:rPr>
                  <a:t>)</a:t>
                </a:r>
                <a:endParaRPr lang="en-US" sz="2800" dirty="0" smtClean="0">
                  <a:sym typeface="Symbol"/>
                </a:endParaRPr>
              </a:p>
              <a:p>
                <a:pPr lvl="2">
                  <a:buNone/>
                </a:pPr>
                <a:r>
                  <a:rPr lang="en-US" sz="2800" dirty="0" smtClean="0">
                    <a:sym typeface="Symbol"/>
                  </a:rPr>
                  <a:t>Thus, the events are dependent!</a:t>
                </a:r>
                <a:endParaRPr lang="en-US" sz="2800" dirty="0" smtClean="0"/>
              </a:p>
              <a:p>
                <a:pPr>
                  <a:buNone/>
                </a:pPr>
                <a:endParaRPr lang="en-US" sz="2000" dirty="0" smtClean="0"/>
              </a:p>
              <a:p>
                <a:pPr>
                  <a:buNone/>
                </a:pPr>
                <a:endParaRPr lang="en-US" sz="28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228600"/>
                <a:ext cx="8229600" cy="6400800"/>
              </a:xfrm>
              <a:blipFill rotWithShape="1">
                <a:blip r:embed="rId3" cstate="print"/>
                <a:stretch>
                  <a:fillRect l="-1481" t="-1619" r="-2000" b="-381"/>
                </a:stretch>
              </a:blipFill>
            </p:spPr>
            <p:txBody>
              <a:bodyPr/>
              <a:lstStyle/>
              <a:p>
                <a:r>
                  <a:rPr lang="en-US">
                    <a:noFill/>
                  </a:rPr>
                  <a:t> </a:t>
                </a:r>
              </a:p>
            </p:txBody>
          </p:sp>
        </mc:Fallback>
      </mc:AlternateContent>
      <p:sp>
        <p:nvSpPr>
          <p:cNvPr id="4" name="TextBox 3"/>
          <p:cNvSpPr txBox="1"/>
          <p:nvPr/>
        </p:nvSpPr>
        <p:spPr>
          <a:xfrm>
            <a:off x="6172200" y="4724400"/>
            <a:ext cx="2906486" cy="1827193"/>
          </a:xfrm>
          <a:prstGeom prst="cloudCallout">
            <a:avLst>
              <a:gd name="adj1" fmla="val -71177"/>
              <a:gd name="adj2" fmla="val -12516"/>
            </a:avLst>
          </a:prstGeom>
          <a:solidFill>
            <a:schemeClr val="accent4">
              <a:lumMod val="20000"/>
              <a:lumOff val="80000"/>
            </a:schemeClr>
          </a:solidFill>
          <a:ln>
            <a:solidFill>
              <a:schemeClr val="tx1"/>
            </a:solidFill>
          </a:ln>
        </p:spPr>
        <p:txBody>
          <a:bodyPr wrap="square" rtlCol="0">
            <a:spAutoFit/>
          </a:bodyPr>
          <a:lstStyle/>
          <a:p>
            <a:pPr algn="ctr"/>
            <a:r>
              <a:rPr lang="en-US" dirty="0" smtClean="0"/>
              <a:t>This time we are using the formula for conditional probability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charRg st="2" end="2"/>
                                            </p:txEl>
                                          </p:spTgt>
                                        </p:tgtEl>
                                        <p:attrNameLst>
                                          <p:attrName>style.visibility</p:attrName>
                                        </p:attrNameLst>
                                      </p:cBhvr>
                                      <p:to>
                                        <p:strVal val="visible"/>
                                      </p:to>
                                    </p:set>
                                    <p:anim calcmode="lin" valueType="num">
                                      <p:cBhvr additive="base">
                                        <p:cTn id="7" dur="500" fill="hold"/>
                                        <p:tgtEl>
                                          <p:spTgt spid="3">
                                            <p:txEl>
                                              <p:char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char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charRg st="2" end="2"/>
                                            </p:txEl>
                                          </p:spTgt>
                                        </p:tgtEl>
                                        <p:attrNameLst>
                                          <p:attrName>style.visibility</p:attrName>
                                        </p:attrNameLst>
                                      </p:cBhvr>
                                      <p:to>
                                        <p:strVal val="visible"/>
                                      </p:to>
                                    </p:set>
                                    <p:anim calcmode="lin" valueType="num">
                                      <p:cBhvr additive="base">
                                        <p:cTn id="13" dur="500" fill="hold"/>
                                        <p:tgtEl>
                                          <p:spTgt spid="3">
                                            <p:txEl>
                                              <p:char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char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charRg st="2" end="2"/>
                                            </p:txEl>
                                          </p:spTgt>
                                        </p:tgtEl>
                                        <p:attrNameLst>
                                          <p:attrName>style.visibility</p:attrName>
                                        </p:attrNameLst>
                                      </p:cBhvr>
                                      <p:to>
                                        <p:strVal val="visible"/>
                                      </p:to>
                                    </p:set>
                                    <p:anim calcmode="lin" valueType="num">
                                      <p:cBhvr additive="base">
                                        <p:cTn id="19" dur="500" fill="hold"/>
                                        <p:tgtEl>
                                          <p:spTgt spid="3">
                                            <p:txEl>
                                              <p:char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char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charRg st="2" end="2"/>
                                            </p:txEl>
                                          </p:spTgt>
                                        </p:tgtEl>
                                        <p:attrNameLst>
                                          <p:attrName>style.visibility</p:attrName>
                                        </p:attrNameLst>
                                      </p:cBhvr>
                                      <p:to>
                                        <p:strVal val="visible"/>
                                      </p:to>
                                    </p:set>
                                    <p:anim calcmode="lin" valueType="num">
                                      <p:cBhvr additive="base">
                                        <p:cTn id="25" dur="500" fill="hold"/>
                                        <p:tgtEl>
                                          <p:spTgt spid="3">
                                            <p:txEl>
                                              <p:char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char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1000"/>
                                        <p:tgtEl>
                                          <p:spTgt spid="4"/>
                                        </p:tgtEl>
                                      </p:cBhvr>
                                    </p:animEffect>
                                    <p:anim calcmode="lin" valueType="num">
                                      <p:cBhvr>
                                        <p:cTn id="32" dur="1000" fill="hold"/>
                                        <p:tgtEl>
                                          <p:spTgt spid="4"/>
                                        </p:tgtEl>
                                        <p:attrNameLst>
                                          <p:attrName>ppt_x</p:attrName>
                                        </p:attrNameLst>
                                      </p:cBhvr>
                                      <p:tavLst>
                                        <p:tav tm="0">
                                          <p:val>
                                            <p:strVal val="#ppt_x"/>
                                          </p:val>
                                        </p:tav>
                                        <p:tav tm="100000">
                                          <p:val>
                                            <p:strVal val="#ppt_x"/>
                                          </p:val>
                                        </p:tav>
                                      </p:tavLst>
                                    </p:anim>
                                    <p:anim calcmode="lin" valueType="num">
                                      <p:cBhvr>
                                        <p:cTn id="3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charRg st="2" end="2"/>
                                            </p:txEl>
                                          </p:spTgt>
                                        </p:tgtEl>
                                        <p:attrNameLst>
                                          <p:attrName>style.visibility</p:attrName>
                                        </p:attrNameLst>
                                      </p:cBhvr>
                                      <p:to>
                                        <p:strVal val="visible"/>
                                      </p:to>
                                    </p:set>
                                    <p:anim calcmode="lin" valueType="num">
                                      <p:cBhvr additive="base">
                                        <p:cTn id="38" dur="500" fill="hold"/>
                                        <p:tgtEl>
                                          <p:spTgt spid="3">
                                            <p:txEl>
                                              <p:char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charRg st="2" end="2"/>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charRg st="2" end="2"/>
                                            </p:txEl>
                                          </p:spTgt>
                                        </p:tgtEl>
                                        <p:attrNameLst>
                                          <p:attrName>style.visibility</p:attrName>
                                        </p:attrNameLst>
                                      </p:cBhvr>
                                      <p:to>
                                        <p:strVal val="visible"/>
                                      </p:to>
                                    </p:set>
                                    <p:anim calcmode="lin" valueType="num">
                                      <p:cBhvr additive="base">
                                        <p:cTn id="44" dur="500" fill="hold"/>
                                        <p:tgtEl>
                                          <p:spTgt spid="3">
                                            <p:txEl>
                                              <p:charRg st="2" end="2"/>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char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373563"/>
          </a:xfrm>
        </p:spPr>
        <p:txBody>
          <a:bodyPr>
            <a:normAutofit fontScale="92500" lnSpcReduction="10000"/>
          </a:bodyPr>
          <a:lstStyle/>
          <a:p>
            <a:pPr>
              <a:buNone/>
            </a:pPr>
            <a:r>
              <a:rPr lang="en-US" dirty="0" smtClean="0"/>
              <a:t>4. Determine whether age and choice of ice cream are independent events.</a:t>
            </a:r>
          </a:p>
          <a:p>
            <a:pPr>
              <a:buNone/>
            </a:pPr>
            <a:r>
              <a:rPr lang="en-US" dirty="0" smtClean="0"/>
              <a:t>	We could start by looking at the P(</a:t>
            </a:r>
            <a:r>
              <a:rPr lang="en-US" dirty="0" err="1" smtClean="0"/>
              <a:t>vanilla</a:t>
            </a:r>
            <a:r>
              <a:rPr lang="en-US" dirty="0" err="1" smtClean="0">
                <a:sym typeface="Symbol"/>
              </a:rPr>
              <a:t>adult</a:t>
            </a:r>
            <a:r>
              <a:rPr lang="en-US" dirty="0" smtClean="0">
                <a:sym typeface="Symbol"/>
              </a:rPr>
              <a:t>) and P(vanilla). If they are the same, then the events are independent.</a:t>
            </a:r>
          </a:p>
          <a:p>
            <a:pPr>
              <a:buNone/>
            </a:pPr>
            <a:r>
              <a:rPr lang="en-US" dirty="0" smtClean="0">
                <a:sym typeface="Symbol"/>
              </a:rPr>
              <a:t>	</a:t>
            </a:r>
            <a:r>
              <a:rPr lang="en-US" dirty="0" smtClean="0">
                <a:sym typeface="Symbol"/>
              </a:rPr>
              <a:t>P(</a:t>
            </a:r>
            <a:r>
              <a:rPr lang="en-US" dirty="0" err="1" smtClean="0">
                <a:sym typeface="Symbol"/>
              </a:rPr>
              <a:t>vanillaadult</a:t>
            </a:r>
            <a:r>
              <a:rPr lang="en-US" dirty="0" smtClean="0">
                <a:sym typeface="Symbol"/>
              </a:rPr>
              <a:t>) = 52/93 = 55.9%</a:t>
            </a:r>
          </a:p>
          <a:p>
            <a:pPr>
              <a:buNone/>
            </a:pPr>
            <a:r>
              <a:rPr lang="en-US" dirty="0" smtClean="0">
                <a:sym typeface="Symbol"/>
              </a:rPr>
              <a:t>	</a:t>
            </a:r>
            <a:r>
              <a:rPr lang="en-US" dirty="0" smtClean="0">
                <a:sym typeface="Symbol"/>
              </a:rPr>
              <a:t>P(vanilla) = 78/224 = 34.8%</a:t>
            </a:r>
          </a:p>
          <a:p>
            <a:pPr>
              <a:buNone/>
            </a:pPr>
            <a:r>
              <a:rPr lang="en-US" dirty="0" smtClean="0">
                <a:sym typeface="Symbol"/>
              </a:rPr>
              <a:t>	</a:t>
            </a:r>
            <a:r>
              <a:rPr lang="en-US" dirty="0" smtClean="0">
                <a:sym typeface="Symbol"/>
              </a:rPr>
              <a:t>P(</a:t>
            </a:r>
            <a:r>
              <a:rPr lang="en-US" dirty="0" err="1" smtClean="0">
                <a:sym typeface="Symbol"/>
              </a:rPr>
              <a:t>vanilla</a:t>
            </a:r>
            <a:r>
              <a:rPr lang="en-US" dirty="0" err="1" smtClean="0">
                <a:sym typeface="Symbol"/>
              </a:rPr>
              <a:t>adult</a:t>
            </a:r>
            <a:r>
              <a:rPr lang="en-US" dirty="0" smtClean="0">
                <a:sym typeface="Symbol"/>
              </a:rPr>
              <a:t>) </a:t>
            </a:r>
            <a:r>
              <a:rPr lang="en-US" dirty="0" smtClean="0">
                <a:sym typeface="Symbol"/>
              </a:rPr>
              <a:t> P(vanilla), so the events are dependent!</a:t>
            </a:r>
            <a:endParaRPr lang="en-US" dirty="0"/>
          </a:p>
        </p:txBody>
      </p:sp>
      <p:graphicFrame>
        <p:nvGraphicFramePr>
          <p:cNvPr id="4" name="Table 3"/>
          <p:cNvGraphicFramePr>
            <a:graphicFrameLocks noGrp="1"/>
          </p:cNvGraphicFramePr>
          <p:nvPr/>
        </p:nvGraphicFramePr>
        <p:xfrm>
          <a:off x="1676400" y="152400"/>
          <a:ext cx="6096000" cy="148336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endParaRPr lang="en-US" dirty="0"/>
                    </a:p>
                  </a:txBody>
                  <a:tcPr/>
                </a:tc>
                <a:tc>
                  <a:txBody>
                    <a:bodyPr/>
                    <a:lstStyle/>
                    <a:p>
                      <a:r>
                        <a:rPr lang="en-US" dirty="0" smtClean="0"/>
                        <a:t>Vanilla</a:t>
                      </a:r>
                      <a:endParaRPr lang="en-US" dirty="0"/>
                    </a:p>
                  </a:txBody>
                  <a:tcPr/>
                </a:tc>
                <a:tc>
                  <a:txBody>
                    <a:bodyPr/>
                    <a:lstStyle/>
                    <a:p>
                      <a:r>
                        <a:rPr lang="en-US" dirty="0" smtClean="0"/>
                        <a:t>Chocolate</a:t>
                      </a:r>
                      <a:endParaRPr lang="en-US" dirty="0"/>
                    </a:p>
                  </a:txBody>
                  <a:tcPr/>
                </a:tc>
                <a:tc>
                  <a:txBody>
                    <a:bodyPr/>
                    <a:lstStyle/>
                    <a:p>
                      <a:r>
                        <a:rPr lang="en-US" dirty="0" smtClean="0"/>
                        <a:t>Total</a:t>
                      </a:r>
                      <a:endParaRPr lang="en-US" dirty="0"/>
                    </a:p>
                  </a:txBody>
                  <a:tcPr/>
                </a:tc>
              </a:tr>
              <a:tr h="370840">
                <a:tc>
                  <a:txBody>
                    <a:bodyPr/>
                    <a:lstStyle/>
                    <a:p>
                      <a:r>
                        <a:rPr lang="en-US" dirty="0" smtClean="0"/>
                        <a:t>Adult</a:t>
                      </a:r>
                      <a:endParaRPr lang="en-US" dirty="0"/>
                    </a:p>
                  </a:txBody>
                  <a:tcPr/>
                </a:tc>
                <a:tc>
                  <a:txBody>
                    <a:bodyPr/>
                    <a:lstStyle/>
                    <a:p>
                      <a:r>
                        <a:rPr lang="en-US" dirty="0" smtClean="0"/>
                        <a:t>52</a:t>
                      </a:r>
                      <a:endParaRPr lang="en-US" dirty="0"/>
                    </a:p>
                  </a:txBody>
                  <a:tcPr/>
                </a:tc>
                <a:tc>
                  <a:txBody>
                    <a:bodyPr/>
                    <a:lstStyle/>
                    <a:p>
                      <a:r>
                        <a:rPr lang="en-US" dirty="0" smtClean="0"/>
                        <a:t>41</a:t>
                      </a:r>
                      <a:endParaRPr lang="en-US" dirty="0"/>
                    </a:p>
                  </a:txBody>
                  <a:tcPr/>
                </a:tc>
                <a:tc>
                  <a:txBody>
                    <a:bodyPr/>
                    <a:lstStyle/>
                    <a:p>
                      <a:r>
                        <a:rPr lang="en-US" dirty="0" smtClean="0"/>
                        <a:t>93</a:t>
                      </a:r>
                      <a:endParaRPr lang="en-US" dirty="0"/>
                    </a:p>
                  </a:txBody>
                  <a:tcPr/>
                </a:tc>
              </a:tr>
              <a:tr h="370840">
                <a:tc>
                  <a:txBody>
                    <a:bodyPr/>
                    <a:lstStyle/>
                    <a:p>
                      <a:r>
                        <a:rPr lang="en-US" dirty="0" smtClean="0"/>
                        <a:t>Child</a:t>
                      </a:r>
                      <a:endParaRPr lang="en-US" dirty="0"/>
                    </a:p>
                  </a:txBody>
                  <a:tcPr/>
                </a:tc>
                <a:tc>
                  <a:txBody>
                    <a:bodyPr/>
                    <a:lstStyle/>
                    <a:p>
                      <a:r>
                        <a:rPr lang="en-US" dirty="0" smtClean="0"/>
                        <a:t>26</a:t>
                      </a:r>
                      <a:endParaRPr lang="en-US" dirty="0"/>
                    </a:p>
                  </a:txBody>
                  <a:tcPr/>
                </a:tc>
                <a:tc>
                  <a:txBody>
                    <a:bodyPr/>
                    <a:lstStyle/>
                    <a:p>
                      <a:r>
                        <a:rPr lang="en-US" dirty="0" smtClean="0"/>
                        <a:t>105</a:t>
                      </a:r>
                      <a:endParaRPr lang="en-US" dirty="0"/>
                    </a:p>
                  </a:txBody>
                  <a:tcPr/>
                </a:tc>
                <a:tc>
                  <a:txBody>
                    <a:bodyPr/>
                    <a:lstStyle/>
                    <a:p>
                      <a:r>
                        <a:rPr lang="en-US" dirty="0" smtClean="0"/>
                        <a:t>131</a:t>
                      </a:r>
                      <a:endParaRPr lang="en-US" dirty="0"/>
                    </a:p>
                  </a:txBody>
                  <a:tcPr/>
                </a:tc>
              </a:tr>
              <a:tr h="370840">
                <a:tc>
                  <a:txBody>
                    <a:bodyPr/>
                    <a:lstStyle/>
                    <a:p>
                      <a:r>
                        <a:rPr lang="en-US" dirty="0" smtClean="0"/>
                        <a:t>Total</a:t>
                      </a:r>
                      <a:endParaRPr lang="en-US" dirty="0"/>
                    </a:p>
                  </a:txBody>
                  <a:tcPr/>
                </a:tc>
                <a:tc>
                  <a:txBody>
                    <a:bodyPr/>
                    <a:lstStyle/>
                    <a:p>
                      <a:r>
                        <a:rPr lang="en-US" dirty="0" smtClean="0"/>
                        <a:t>78</a:t>
                      </a:r>
                      <a:endParaRPr lang="en-US" dirty="0"/>
                    </a:p>
                  </a:txBody>
                  <a:tcPr/>
                </a:tc>
                <a:tc>
                  <a:txBody>
                    <a:bodyPr/>
                    <a:lstStyle/>
                    <a:p>
                      <a:r>
                        <a:rPr lang="en-US" dirty="0" smtClean="0"/>
                        <a:t>146</a:t>
                      </a:r>
                      <a:endParaRPr lang="en-US" dirty="0"/>
                    </a:p>
                  </a:txBody>
                  <a:tcPr/>
                </a:tc>
                <a:tc>
                  <a:txBody>
                    <a:bodyPr/>
                    <a:lstStyle/>
                    <a:p>
                      <a:r>
                        <a:rPr lang="en-US" dirty="0" smtClean="0"/>
                        <a:t>224</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Conditional Probability Formula</a:t>
            </a:r>
            <a:endParaRPr lang="en-US" dirty="0"/>
          </a:p>
        </p:txBody>
      </p:sp>
      <p:sp>
        <p:nvSpPr>
          <p:cNvPr id="3" name="Content Placeholder 2"/>
          <p:cNvSpPr>
            <a:spLocks noGrp="1"/>
          </p:cNvSpPr>
          <p:nvPr>
            <p:ph idx="1"/>
          </p:nvPr>
        </p:nvSpPr>
        <p:spPr/>
        <p:txBody>
          <a:bodyPr/>
          <a:lstStyle/>
          <a:p>
            <a:r>
              <a:rPr lang="en-US" dirty="0"/>
              <a:t>The conditional probability of A given B is expressed as P(A | B</a:t>
            </a:r>
            <a:r>
              <a:rPr lang="en-US" dirty="0" smtClean="0"/>
              <a:t>)</a:t>
            </a:r>
          </a:p>
          <a:p>
            <a:pPr algn="ctr">
              <a:buNone/>
            </a:pPr>
            <a:endParaRPr lang="en-US" dirty="0"/>
          </a:p>
          <a:p>
            <a:pPr algn="ctr">
              <a:buNone/>
            </a:pPr>
            <a:r>
              <a:rPr lang="en-US" sz="4800" dirty="0"/>
              <a:t>P(A | B) = </a:t>
            </a:r>
            <a:r>
              <a:rPr lang="en-US" sz="4800" u="sng" dirty="0"/>
              <a:t>P(A and B</a:t>
            </a:r>
            <a:r>
              <a:rPr lang="en-US" sz="4800" u="sng" dirty="0" smtClean="0"/>
              <a:t>)</a:t>
            </a:r>
            <a:endParaRPr lang="en-US" sz="4800" dirty="0" smtClean="0"/>
          </a:p>
          <a:p>
            <a:pPr algn="ctr">
              <a:buNone/>
            </a:pPr>
            <a:r>
              <a:rPr lang="en-US" sz="4800" dirty="0"/>
              <a:t> </a:t>
            </a:r>
            <a:r>
              <a:rPr lang="en-US" sz="4800" dirty="0" smtClean="0"/>
              <a:t>                 P(B)</a:t>
            </a:r>
            <a:endParaRPr lang="en-US" sz="4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973101" y="228600"/>
            <a:ext cx="3197799"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3600" dirty="0" smtClean="0">
                <a:ea typeface="Times New Roman" pitchFamily="18" charset="0"/>
                <a:cs typeface="Arial" pitchFamily="34" charset="0"/>
              </a:rPr>
              <a:t>Joint P</a:t>
            </a:r>
            <a:r>
              <a:rPr kumimoji="0" lang="en-US" sz="3600" b="0" i="0" u="none" strike="noStrike" cap="none" normalizeH="0" baseline="0" dirty="0" smtClean="0">
                <a:ln>
                  <a:noFill/>
                </a:ln>
                <a:solidFill>
                  <a:schemeClr val="tx1"/>
                </a:solidFill>
                <a:effectLst/>
                <a:ea typeface="Times New Roman" pitchFamily="18" charset="0"/>
                <a:cs typeface="Arial" pitchFamily="34" charset="0"/>
              </a:rPr>
              <a:t>robability</a:t>
            </a:r>
            <a:endParaRPr kumimoji="0" lang="en-US" sz="3600" b="0" i="0" u="none" strike="noStrike" cap="none" normalizeH="0" baseline="0" dirty="0" smtClean="0">
              <a:ln>
                <a:noFill/>
              </a:ln>
              <a:solidFill>
                <a:schemeClr val="tx1"/>
              </a:solidFill>
              <a:effectLst/>
              <a:cs typeface="Arial" pitchFamily="34" charset="0"/>
            </a:endParaRPr>
          </a:p>
        </p:txBody>
      </p:sp>
      <p:sp>
        <p:nvSpPr>
          <p:cNvPr id="8" name="Rounded Rectangle 7"/>
          <p:cNvSpPr/>
          <p:nvPr/>
        </p:nvSpPr>
        <p:spPr>
          <a:xfrm>
            <a:off x="1143000" y="1981200"/>
            <a:ext cx="7010400" cy="4343400"/>
          </a:xfrm>
          <a:prstGeom prst="round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p>
        </p:txBody>
      </p:sp>
      <p:sp>
        <p:nvSpPr>
          <p:cNvPr id="9" name="Oval 8"/>
          <p:cNvSpPr/>
          <p:nvPr/>
        </p:nvSpPr>
        <p:spPr>
          <a:xfrm>
            <a:off x="1857102" y="2514600"/>
            <a:ext cx="3260271" cy="3124200"/>
          </a:xfrm>
          <a:prstGeom prst="ellipse">
            <a:avLst/>
          </a:prstGeom>
          <a:noFill/>
          <a:ln w="57150">
            <a:solidFill>
              <a:schemeClr val="bg1"/>
            </a:solidFill>
          </a:ln>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1" name="Oval 10"/>
          <p:cNvSpPr/>
          <p:nvPr/>
        </p:nvSpPr>
        <p:spPr>
          <a:xfrm>
            <a:off x="4131129" y="2514600"/>
            <a:ext cx="3260271" cy="3124200"/>
          </a:xfrm>
          <a:prstGeom prst="ellipse">
            <a:avLst/>
          </a:prstGeom>
          <a:noFill/>
          <a:ln w="57150">
            <a:solidFill>
              <a:schemeClr val="bg1"/>
            </a:solidFill>
          </a:ln>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cxnSp>
        <p:nvCxnSpPr>
          <p:cNvPr id="12" name="Straight Connector 11"/>
          <p:cNvCxnSpPr/>
          <p:nvPr/>
        </p:nvCxnSpPr>
        <p:spPr>
          <a:xfrm flipH="1">
            <a:off x="4191000" y="3352800"/>
            <a:ext cx="685800" cy="4572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191000" y="3810000"/>
            <a:ext cx="926373" cy="6096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419600" y="4419600"/>
            <a:ext cx="697773" cy="4572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943989" y="1143000"/>
            <a:ext cx="1705916" cy="523220"/>
          </a:xfrm>
          <a:prstGeom prst="rect">
            <a:avLst/>
          </a:prstGeom>
          <a:noFill/>
        </p:spPr>
        <p:txBody>
          <a:bodyPr wrap="none" rtlCol="0">
            <a:spAutoFit/>
          </a:bodyPr>
          <a:lstStyle/>
          <a:p>
            <a:r>
              <a:rPr lang="en-US" sz="2800" dirty="0" smtClean="0"/>
              <a:t>P(A and B)</a:t>
            </a:r>
            <a:endParaRPr lang="en-US" sz="2800" dirty="0"/>
          </a:p>
        </p:txBody>
      </p:sp>
      <p:sp>
        <p:nvSpPr>
          <p:cNvPr id="18" name="TextBox 17"/>
          <p:cNvSpPr txBox="1"/>
          <p:nvPr/>
        </p:nvSpPr>
        <p:spPr>
          <a:xfrm>
            <a:off x="7391400" y="5562600"/>
            <a:ext cx="609600" cy="646331"/>
          </a:xfrm>
          <a:prstGeom prst="rect">
            <a:avLst/>
          </a:prstGeom>
          <a:noFill/>
        </p:spPr>
        <p:txBody>
          <a:bodyPr wrap="square" rtlCol="0">
            <a:spAutoFit/>
          </a:bodyPr>
          <a:lstStyle/>
          <a:p>
            <a:r>
              <a:rPr lang="en-US" sz="3600" dirty="0" smtClean="0">
                <a:solidFill>
                  <a:schemeClr val="bg1"/>
                </a:solidFill>
                <a:latin typeface="Brush Script MT" pitchFamily="66" charset="0"/>
              </a:rPr>
              <a:t>S</a:t>
            </a:r>
            <a:endParaRPr lang="en-US" sz="3600" dirty="0">
              <a:solidFill>
                <a:schemeClr val="bg1"/>
              </a:solidFill>
              <a:latin typeface="Brush Script MT" pitchFamily="66" charset="0"/>
            </a:endParaRPr>
          </a:p>
        </p:txBody>
      </p:sp>
      <p:sp>
        <p:nvSpPr>
          <p:cNvPr id="19" name="TextBox 18"/>
          <p:cNvSpPr txBox="1"/>
          <p:nvPr/>
        </p:nvSpPr>
        <p:spPr>
          <a:xfrm>
            <a:off x="3334837" y="2600980"/>
            <a:ext cx="304800" cy="523220"/>
          </a:xfrm>
          <a:prstGeom prst="rect">
            <a:avLst/>
          </a:prstGeom>
          <a:noFill/>
        </p:spPr>
        <p:txBody>
          <a:bodyPr wrap="square" rtlCol="0">
            <a:spAutoFit/>
          </a:bodyPr>
          <a:lstStyle/>
          <a:p>
            <a:r>
              <a:rPr lang="en-US" sz="2800" dirty="0" smtClean="0">
                <a:solidFill>
                  <a:schemeClr val="bg1"/>
                </a:solidFill>
              </a:rPr>
              <a:t>A</a:t>
            </a:r>
            <a:endParaRPr lang="en-US" sz="2800" dirty="0">
              <a:solidFill>
                <a:schemeClr val="bg1"/>
              </a:solidFill>
            </a:endParaRPr>
          </a:p>
        </p:txBody>
      </p:sp>
      <p:sp>
        <p:nvSpPr>
          <p:cNvPr id="21" name="TextBox 20"/>
          <p:cNvSpPr txBox="1"/>
          <p:nvPr/>
        </p:nvSpPr>
        <p:spPr>
          <a:xfrm>
            <a:off x="5649905" y="2596989"/>
            <a:ext cx="304800" cy="523220"/>
          </a:xfrm>
          <a:prstGeom prst="rect">
            <a:avLst/>
          </a:prstGeom>
          <a:noFill/>
        </p:spPr>
        <p:txBody>
          <a:bodyPr wrap="square" rtlCol="0">
            <a:spAutoFit/>
          </a:bodyPr>
          <a:lstStyle/>
          <a:p>
            <a:r>
              <a:rPr lang="en-US" sz="2800" dirty="0" smtClean="0">
                <a:solidFill>
                  <a:schemeClr val="bg1"/>
                </a:solidFill>
              </a:rPr>
              <a:t>B</a:t>
            </a:r>
            <a:endParaRPr lang="en-US" sz="2800" dirty="0">
              <a:solidFill>
                <a:schemeClr val="bg1"/>
              </a:solidFill>
            </a:endParaRPr>
          </a:p>
        </p:txBody>
      </p:sp>
      <p:cxnSp>
        <p:nvCxnSpPr>
          <p:cNvPr id="22" name="Straight Arrow Connector 21"/>
          <p:cNvCxnSpPr/>
          <p:nvPr/>
        </p:nvCxnSpPr>
        <p:spPr>
          <a:xfrm>
            <a:off x="4648200" y="1666220"/>
            <a:ext cx="5986" cy="191518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 xmlns:p14="http://schemas.microsoft.com/office/powerpoint/2010/main" val="2011019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340973" y="228600"/>
            <a:ext cx="4462055"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ea typeface="Times New Roman" pitchFamily="18" charset="0"/>
                <a:cs typeface="Arial" pitchFamily="34" charset="0"/>
              </a:rPr>
              <a:t>Conditional Probability</a:t>
            </a:r>
            <a:endParaRPr kumimoji="0" lang="en-US" sz="3600" b="0" i="0" u="none" strike="noStrike" cap="none" normalizeH="0" baseline="0" dirty="0" smtClean="0">
              <a:ln>
                <a:noFill/>
              </a:ln>
              <a:solidFill>
                <a:schemeClr val="tx1"/>
              </a:solidFill>
              <a:effectLst/>
              <a:cs typeface="Arial" pitchFamily="34" charset="0"/>
            </a:endParaRPr>
          </a:p>
        </p:txBody>
      </p:sp>
      <p:graphicFrame>
        <p:nvGraphicFramePr>
          <p:cNvPr id="4" name="Object 3"/>
          <p:cNvGraphicFramePr>
            <a:graphicFrameLocks noChangeAspect="1"/>
          </p:cNvGraphicFramePr>
          <p:nvPr>
            <p:extLst>
              <p:ext uri="{D42A27DB-BD31-4B8C-83A1-F6EECF244321}">
                <p14:modId xmlns="" xmlns:p14="http://schemas.microsoft.com/office/powerpoint/2010/main" val="2482660031"/>
              </p:ext>
            </p:extLst>
          </p:nvPr>
        </p:nvGraphicFramePr>
        <p:xfrm>
          <a:off x="3123127" y="990600"/>
          <a:ext cx="2897746" cy="914400"/>
        </p:xfrm>
        <a:graphic>
          <a:graphicData uri="http://schemas.openxmlformats.org/presentationml/2006/ole">
            <p:oleObj spid="_x0000_s1026" name="Equation" r:id="rId3" imgW="1358900" imgH="419100" progId="Equation.3">
              <p:embed/>
            </p:oleObj>
          </a:graphicData>
        </a:graphic>
      </p:graphicFrame>
      <p:sp>
        <p:nvSpPr>
          <p:cNvPr id="9" name="Oval 8"/>
          <p:cNvSpPr/>
          <p:nvPr/>
        </p:nvSpPr>
        <p:spPr>
          <a:xfrm>
            <a:off x="1857102" y="2514600"/>
            <a:ext cx="3260271" cy="3124200"/>
          </a:xfrm>
          <a:prstGeom prst="ellips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2" name="Arc 1"/>
          <p:cNvSpPr/>
          <p:nvPr/>
        </p:nvSpPr>
        <p:spPr>
          <a:xfrm rot="11405386">
            <a:off x="4157511" y="2751531"/>
            <a:ext cx="2106906" cy="2644283"/>
          </a:xfrm>
          <a:prstGeom prst="arc">
            <a:avLst>
              <a:gd name="adj1" fmla="val 17310534"/>
              <a:gd name="adj2" fmla="val 3138807"/>
            </a:avLst>
          </a:prstGeom>
          <a:noFill/>
          <a:ln w="571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2" name="Straight Connector 11"/>
          <p:cNvCxnSpPr/>
          <p:nvPr/>
        </p:nvCxnSpPr>
        <p:spPr>
          <a:xfrm flipH="1">
            <a:off x="4191000" y="3352800"/>
            <a:ext cx="685800" cy="4572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191000" y="3810000"/>
            <a:ext cx="926373" cy="6096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419600" y="4419600"/>
            <a:ext cx="697773" cy="4572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453095" y="3750506"/>
            <a:ext cx="609600" cy="646331"/>
          </a:xfrm>
          <a:prstGeom prst="rect">
            <a:avLst/>
          </a:prstGeom>
          <a:noFill/>
        </p:spPr>
        <p:txBody>
          <a:bodyPr wrap="square" rtlCol="0">
            <a:spAutoFit/>
          </a:bodyPr>
          <a:lstStyle/>
          <a:p>
            <a:r>
              <a:rPr lang="en-US" sz="3600" dirty="0" smtClean="0">
                <a:solidFill>
                  <a:schemeClr val="bg1"/>
                </a:solidFill>
                <a:latin typeface="Brush Script MT" pitchFamily="66" charset="0"/>
              </a:rPr>
              <a:t>S</a:t>
            </a:r>
            <a:endParaRPr lang="en-US" sz="3600" dirty="0">
              <a:solidFill>
                <a:schemeClr val="bg1"/>
              </a:solidFill>
              <a:latin typeface="Brush Script MT" pitchFamily="66" charset="0"/>
            </a:endParaRPr>
          </a:p>
        </p:txBody>
      </p:sp>
      <p:sp>
        <p:nvSpPr>
          <p:cNvPr id="16" name="TextBox 15"/>
          <p:cNvSpPr txBox="1"/>
          <p:nvPr/>
        </p:nvSpPr>
        <p:spPr>
          <a:xfrm>
            <a:off x="5943600" y="3048000"/>
            <a:ext cx="2971800" cy="1200329"/>
          </a:xfrm>
          <a:prstGeom prst="rect">
            <a:avLst/>
          </a:prstGeom>
          <a:noFill/>
        </p:spPr>
        <p:txBody>
          <a:bodyPr wrap="square" rtlCol="0">
            <a:spAutoFit/>
          </a:bodyPr>
          <a:lstStyle/>
          <a:p>
            <a:r>
              <a:rPr lang="en-US" sz="2400" dirty="0" smtClean="0"/>
              <a:t>P(A and B) represents the outcomes from B that are included in A</a:t>
            </a:r>
            <a:endParaRPr lang="en-US" sz="2400" dirty="0"/>
          </a:p>
        </p:txBody>
      </p:sp>
      <p:cxnSp>
        <p:nvCxnSpPr>
          <p:cNvPr id="17" name="Straight Arrow Connector 16"/>
          <p:cNvCxnSpPr/>
          <p:nvPr/>
        </p:nvCxnSpPr>
        <p:spPr>
          <a:xfrm flipH="1">
            <a:off x="4768487" y="3581400"/>
            <a:ext cx="1175113" cy="2286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18" name="TextBox 17"/>
          <p:cNvSpPr txBox="1"/>
          <p:nvPr/>
        </p:nvSpPr>
        <p:spPr>
          <a:xfrm>
            <a:off x="10887" y="1189511"/>
            <a:ext cx="2503714" cy="1938992"/>
          </a:xfrm>
          <a:prstGeom prst="rect">
            <a:avLst/>
          </a:prstGeom>
          <a:noFill/>
        </p:spPr>
        <p:txBody>
          <a:bodyPr wrap="square" rtlCol="0">
            <a:spAutoFit/>
          </a:bodyPr>
          <a:lstStyle/>
          <a:p>
            <a:r>
              <a:rPr lang="en-US" sz="2400" dirty="0" smtClean="0"/>
              <a:t>Since Event A has happened, the sample space is reduced to the outcomes in A</a:t>
            </a:r>
            <a:endParaRPr lang="en-US" sz="2400" dirty="0"/>
          </a:p>
        </p:txBody>
      </p:sp>
      <p:cxnSp>
        <p:nvCxnSpPr>
          <p:cNvPr id="19" name="Straight Arrow Connector 18"/>
          <p:cNvCxnSpPr/>
          <p:nvPr/>
        </p:nvCxnSpPr>
        <p:spPr>
          <a:xfrm>
            <a:off x="2057400" y="3048000"/>
            <a:ext cx="457201" cy="8382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20" name="TextBox 19"/>
          <p:cNvSpPr txBox="1"/>
          <p:nvPr/>
        </p:nvSpPr>
        <p:spPr>
          <a:xfrm>
            <a:off x="3334837" y="2600980"/>
            <a:ext cx="304800" cy="523220"/>
          </a:xfrm>
          <a:prstGeom prst="rect">
            <a:avLst/>
          </a:prstGeom>
          <a:noFill/>
        </p:spPr>
        <p:txBody>
          <a:bodyPr wrap="square" rtlCol="0">
            <a:spAutoFit/>
          </a:bodyPr>
          <a:lstStyle/>
          <a:p>
            <a:r>
              <a:rPr lang="en-US" sz="2800" dirty="0" smtClean="0">
                <a:solidFill>
                  <a:schemeClr val="bg1"/>
                </a:solidFill>
              </a:rPr>
              <a:t>A</a:t>
            </a:r>
            <a:endParaRPr lang="en-US" sz="2800" dirty="0">
              <a:solidFill>
                <a:schemeClr val="bg1"/>
              </a:solidFill>
            </a:endParaRPr>
          </a:p>
        </p:txBody>
      </p:sp>
    </p:spTree>
    <p:extLst>
      <p:ext uri="{BB962C8B-B14F-4D97-AF65-F5344CB8AC3E}">
        <p14:creationId xmlns="" xmlns:p14="http://schemas.microsoft.com/office/powerpoint/2010/main" val="32838479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AutoNum type="arabicPeriod"/>
            </a:pPr>
            <a:r>
              <a:rPr lang="en-US" dirty="0" smtClean="0"/>
              <a:t>You are playing a game of cards where the winner is determined by drawing two cards of the same suit. What is the probability of drawing clubs on the second draw if the first card drawn is a club?</a:t>
            </a:r>
          </a:p>
          <a:p>
            <a:pPr marL="514350" indent="-514350">
              <a:buNone/>
            </a:pPr>
            <a:r>
              <a:rPr lang="en-US" dirty="0" smtClean="0"/>
              <a:t>P(</a:t>
            </a:r>
            <a:r>
              <a:rPr lang="en-US" dirty="0" err="1" smtClean="0"/>
              <a:t>club</a:t>
            </a:r>
            <a:r>
              <a:rPr lang="en-US" dirty="0" err="1" smtClean="0">
                <a:sym typeface="Symbol"/>
              </a:rPr>
              <a:t>club</a:t>
            </a:r>
            <a:r>
              <a:rPr lang="en-US" dirty="0" smtClean="0">
                <a:sym typeface="Symbol"/>
              </a:rPr>
              <a:t>)</a:t>
            </a:r>
          </a:p>
          <a:p>
            <a:pPr marL="514350" indent="-514350">
              <a:buNone/>
            </a:pPr>
            <a:r>
              <a:rPr lang="en-US" dirty="0" smtClean="0">
                <a:sym typeface="Symbol"/>
              </a:rPr>
              <a:t>= P(2</a:t>
            </a:r>
            <a:r>
              <a:rPr lang="en-US" baseline="30000" dirty="0" smtClean="0">
                <a:sym typeface="Symbol"/>
              </a:rPr>
              <a:t>nd</a:t>
            </a:r>
            <a:r>
              <a:rPr lang="en-US" dirty="0" smtClean="0">
                <a:sym typeface="Symbol"/>
              </a:rPr>
              <a:t> club and 1</a:t>
            </a:r>
            <a:r>
              <a:rPr lang="en-US" baseline="30000" dirty="0" smtClean="0">
                <a:sym typeface="Symbol"/>
              </a:rPr>
              <a:t>st</a:t>
            </a:r>
            <a:r>
              <a:rPr lang="en-US" dirty="0" smtClean="0">
                <a:sym typeface="Symbol"/>
              </a:rPr>
              <a:t> club)/P(1</a:t>
            </a:r>
            <a:r>
              <a:rPr lang="en-US" baseline="30000" dirty="0" smtClean="0">
                <a:sym typeface="Symbol"/>
              </a:rPr>
              <a:t>st</a:t>
            </a:r>
            <a:r>
              <a:rPr lang="en-US" dirty="0" smtClean="0">
                <a:sym typeface="Symbol"/>
              </a:rPr>
              <a:t> club)</a:t>
            </a:r>
          </a:p>
          <a:p>
            <a:pPr marL="514350" indent="-514350">
              <a:buNone/>
            </a:pPr>
            <a:r>
              <a:rPr lang="en-US" dirty="0" smtClean="0">
                <a:sym typeface="Symbol"/>
              </a:rPr>
              <a:t>= (13/52 x 12/51)/(13/52) </a:t>
            </a:r>
          </a:p>
          <a:p>
            <a:pPr marL="514350" indent="-514350">
              <a:buNone/>
            </a:pPr>
            <a:r>
              <a:rPr lang="en-US" dirty="0" smtClean="0">
                <a:sym typeface="Symbol"/>
              </a:rPr>
              <a:t>= 12/51 or 4/17</a:t>
            </a:r>
          </a:p>
          <a:p>
            <a:pPr marL="514350" indent="-514350">
              <a:buNone/>
            </a:pPr>
            <a:r>
              <a:rPr lang="en-US" dirty="0" smtClean="0">
                <a:sym typeface="Symbol"/>
              </a:rPr>
              <a:t>The probability of drawing a club on the second draw given the first card is a club is 4/17 or 23.5%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lnSpcReduction="10000"/>
          </a:bodyPr>
          <a:lstStyle/>
          <a:p>
            <a:pPr>
              <a:buNone/>
            </a:pPr>
            <a:r>
              <a:rPr lang="en-US" dirty="0" smtClean="0"/>
              <a:t>2. A bag contains 6 blue marbles and 2 brown marbles. One marble is randomly drawn and discarded. Then a second marble is drawn. Find the probability that the second marble is brown given that the first marble drawn was blue.</a:t>
            </a:r>
          </a:p>
          <a:p>
            <a:pPr>
              <a:buNone/>
            </a:pPr>
            <a:r>
              <a:rPr lang="en-US" dirty="0" smtClean="0"/>
              <a:t>P(</a:t>
            </a:r>
            <a:r>
              <a:rPr lang="en-US" dirty="0" err="1" smtClean="0"/>
              <a:t>brown</a:t>
            </a:r>
            <a:r>
              <a:rPr lang="en-US" dirty="0" err="1" smtClean="0">
                <a:sym typeface="Symbol"/>
              </a:rPr>
              <a:t>blue</a:t>
            </a:r>
            <a:r>
              <a:rPr lang="en-US" dirty="0" smtClean="0">
                <a:sym typeface="Symbol"/>
              </a:rPr>
              <a:t>)</a:t>
            </a:r>
          </a:p>
          <a:p>
            <a:pPr>
              <a:buNone/>
            </a:pPr>
            <a:r>
              <a:rPr lang="en-US" dirty="0" smtClean="0">
                <a:sym typeface="Symbol"/>
              </a:rPr>
              <a:t>= P(brown and blue)/P(blue)</a:t>
            </a:r>
          </a:p>
          <a:p>
            <a:pPr>
              <a:buNone/>
            </a:pPr>
            <a:r>
              <a:rPr lang="en-US" dirty="0" smtClean="0">
                <a:sym typeface="Symbol"/>
              </a:rPr>
              <a:t>= (6/8 x 2/7)/(6/8)</a:t>
            </a:r>
          </a:p>
          <a:p>
            <a:pPr>
              <a:buNone/>
            </a:pPr>
            <a:r>
              <a:rPr lang="en-US" dirty="0" smtClean="0">
                <a:sym typeface="Symbol"/>
              </a:rPr>
              <a:t>= 2/7</a:t>
            </a:r>
          </a:p>
          <a:p>
            <a:pPr>
              <a:buNone/>
            </a:pPr>
            <a:r>
              <a:rPr lang="en-US" dirty="0" smtClean="0">
                <a:sym typeface="Symbol"/>
              </a:rPr>
              <a:t>The probability of drawing a brown marble given the first marble was blue is 2/7 or 28.6%</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pPr>
              <a:buNone/>
            </a:pPr>
            <a:r>
              <a:rPr lang="en-US" dirty="0" smtClean="0"/>
              <a:t>3. In Mr. Jonas' homeroom, 70% of the students have brown hair, 25% have brown eyes, and 5% have both brown hair and brown eyes. A student is excused early to go to a doctor's appointment. If the student has brown hair, what is the probability that the student also has brown eyes?</a:t>
            </a:r>
          </a:p>
          <a:p>
            <a:pPr>
              <a:buNone/>
            </a:pPr>
            <a:r>
              <a:rPr lang="en-US" dirty="0" smtClean="0"/>
              <a:t>P(brown </a:t>
            </a:r>
            <a:r>
              <a:rPr lang="en-US" dirty="0" err="1" smtClean="0"/>
              <a:t>eyes</a:t>
            </a:r>
            <a:r>
              <a:rPr lang="en-US" dirty="0" err="1" smtClean="0">
                <a:sym typeface="Symbol"/>
              </a:rPr>
              <a:t>brown</a:t>
            </a:r>
            <a:r>
              <a:rPr lang="en-US" dirty="0" smtClean="0">
                <a:sym typeface="Symbol"/>
              </a:rPr>
              <a:t> hair)</a:t>
            </a:r>
          </a:p>
          <a:p>
            <a:pPr>
              <a:buNone/>
            </a:pPr>
            <a:r>
              <a:rPr lang="en-US" dirty="0" smtClean="0">
                <a:sym typeface="Symbol"/>
              </a:rPr>
              <a:t>= P(brown eyes and brown hair)/P(brown hair)</a:t>
            </a:r>
          </a:p>
          <a:p>
            <a:pPr>
              <a:buNone/>
            </a:pPr>
            <a:r>
              <a:rPr lang="en-US" dirty="0" smtClean="0">
                <a:sym typeface="Symbol"/>
              </a:rPr>
              <a:t>= .05/.7</a:t>
            </a:r>
          </a:p>
          <a:p>
            <a:pPr>
              <a:buNone/>
            </a:pPr>
            <a:r>
              <a:rPr lang="en-US" dirty="0" smtClean="0">
                <a:sym typeface="Symbol"/>
              </a:rPr>
              <a:t>= .071</a:t>
            </a:r>
          </a:p>
          <a:p>
            <a:pPr>
              <a:buNone/>
            </a:pPr>
            <a:r>
              <a:rPr lang="en-US" dirty="0" smtClean="0">
                <a:sym typeface="Symbol"/>
              </a:rPr>
              <a:t>The probability of a student having brown eyes given he or she has brown hair is 7.1%</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Two-Way Frequency Tables to Compute Conditional Probabilities</a:t>
            </a:r>
            <a:endParaRPr lang="en-US" dirty="0"/>
          </a:p>
        </p:txBody>
      </p:sp>
      <p:sp>
        <p:nvSpPr>
          <p:cNvPr id="3" name="Content Placeholder 2"/>
          <p:cNvSpPr>
            <a:spLocks noGrp="1"/>
          </p:cNvSpPr>
          <p:nvPr>
            <p:ph idx="1"/>
          </p:nvPr>
        </p:nvSpPr>
        <p:spPr/>
        <p:txBody>
          <a:bodyPr/>
          <a:lstStyle/>
          <a:p>
            <a:r>
              <a:rPr lang="en-US" dirty="0" smtClean="0"/>
              <a:t>In CCM1 you learned how to put data in a two-way frequency table (using counts) or a two-way relative frequency table (using percents), and use the tables to find joint and marginal frequencies and conditional probabilities. </a:t>
            </a:r>
          </a:p>
          <a:p>
            <a:r>
              <a:rPr lang="en-US" dirty="0" smtClean="0"/>
              <a:t>Let’s look at some examples to review this.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1270</Words>
  <Application>Microsoft Office PowerPoint</Application>
  <PresentationFormat>On-screen Show (4:3)</PresentationFormat>
  <Paragraphs>247</Paragraphs>
  <Slides>22</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Office Theme</vt:lpstr>
      <vt:lpstr>Equation</vt:lpstr>
      <vt:lpstr>Conditional Probability</vt:lpstr>
      <vt:lpstr>Conditional Probability</vt:lpstr>
      <vt:lpstr>Conditional Probability Formula</vt:lpstr>
      <vt:lpstr>Slide 4</vt:lpstr>
      <vt:lpstr>Slide 5</vt:lpstr>
      <vt:lpstr>Examples</vt:lpstr>
      <vt:lpstr>Slide 7</vt:lpstr>
      <vt:lpstr>Slide 8</vt:lpstr>
      <vt:lpstr>Using Two-Way Frequency Tables to Compute Conditional Probabilities</vt:lpstr>
      <vt:lpstr>Slide 10</vt:lpstr>
      <vt:lpstr>Slide 11</vt:lpstr>
      <vt:lpstr>Slide 12</vt:lpstr>
      <vt:lpstr>Slide 13</vt:lpstr>
      <vt:lpstr>Slide 14</vt:lpstr>
      <vt:lpstr>Slide 15</vt:lpstr>
      <vt:lpstr>Slide 16</vt:lpstr>
      <vt:lpstr>Slide 17</vt:lpstr>
      <vt:lpstr>Using Conditional Probability to Determine if Events are Independent</vt:lpstr>
      <vt:lpstr>Slide 19</vt:lpstr>
      <vt:lpstr>Slide 20</vt:lpstr>
      <vt:lpstr>Slide 21</vt:lpstr>
      <vt:lpstr>Slide 22</vt:lpstr>
    </vt:vector>
  </TitlesOfParts>
  <Company>Wake County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Probability</dc:title>
  <dc:creator>mlumsden</dc:creator>
  <cp:lastModifiedBy>mlumsden</cp:lastModifiedBy>
  <cp:revision>23</cp:revision>
  <dcterms:created xsi:type="dcterms:W3CDTF">2013-06-03T17:57:02Z</dcterms:created>
  <dcterms:modified xsi:type="dcterms:W3CDTF">2013-06-09T16:47:25Z</dcterms:modified>
</cp:coreProperties>
</file>