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FDD1"/>
    <a:srgbClr val="D3FDDD"/>
    <a:srgbClr val="A3FBB8"/>
    <a:srgbClr val="F5A5E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E4939C-5241-4766-9358-034F524986F0}" type="datetimeFigureOut">
              <a:rPr lang="en-US" smtClean="0"/>
              <a:pPr/>
              <a:t>5/19/2014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8B9733-132C-40BD-A4BB-D9A99F37BF4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Stress that intersection</a:t>
            </a:r>
            <a:r>
              <a:rPr lang="en-US" baseline="0" dirty="0" smtClean="0"/>
              <a:t> means AND </a:t>
            </a:r>
            <a:r>
              <a:rPr lang="en-US" baseline="0" dirty="0" err="1" smtClean="0"/>
              <a:t>and</a:t>
            </a:r>
            <a:r>
              <a:rPr lang="en-US" baseline="0" dirty="0" smtClean="0"/>
              <a:t> that union means 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B9733-132C-40BD-A4BB-D9A99F37BF4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Explain to</a:t>
            </a:r>
            <a:r>
              <a:rPr lang="en-US" baseline="0" dirty="0" smtClean="0"/>
              <a:t> students that the intersection is the overlap of the circles and the union is everything in both circles.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B9733-132C-40BD-A4BB-D9A99F37BF4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Stress</a:t>
            </a:r>
            <a:r>
              <a:rPr lang="en-US" baseline="0" dirty="0" smtClean="0"/>
              <a:t> that compliment means NOT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B9733-132C-40BD-A4BB-D9A99F37BF4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Discuss with students that the</a:t>
            </a:r>
            <a:r>
              <a:rPr lang="en-US" baseline="0" dirty="0" smtClean="0"/>
              <a:t> probabilities of all possible outcomes must add to 1, so the probability of something not happening would be 1 minus the probability of the event </a:t>
            </a:r>
            <a:r>
              <a:rPr lang="en-US" baseline="0" dirty="0" err="1" smtClean="0"/>
              <a:t>occuring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B9733-132C-40BD-A4BB-D9A99F37BF4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05B0E-B75C-49CB-BABA-38391DA56616}" type="datetimeFigureOut">
              <a:rPr lang="en-US" smtClean="0"/>
              <a:pPr/>
              <a:t>5/19/2014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323C-E511-4450-A8B0-550E07173D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05B0E-B75C-49CB-BABA-38391DA56616}" type="datetimeFigureOut">
              <a:rPr lang="en-US" smtClean="0"/>
              <a:pPr/>
              <a:t>5/19/2014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323C-E511-4450-A8B0-550E07173D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05B0E-B75C-49CB-BABA-38391DA56616}" type="datetimeFigureOut">
              <a:rPr lang="en-US" smtClean="0"/>
              <a:pPr/>
              <a:t>5/19/2014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323C-E511-4450-A8B0-550E07173D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05B0E-B75C-49CB-BABA-38391DA56616}" type="datetimeFigureOut">
              <a:rPr lang="en-US" smtClean="0"/>
              <a:pPr/>
              <a:t>5/19/2014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323C-E511-4450-A8B0-550E07173D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05B0E-B75C-49CB-BABA-38391DA56616}" type="datetimeFigureOut">
              <a:rPr lang="en-US" smtClean="0"/>
              <a:pPr/>
              <a:t>5/19/2014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323C-E511-4450-A8B0-550E07173D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05B0E-B75C-49CB-BABA-38391DA56616}" type="datetimeFigureOut">
              <a:rPr lang="en-US" smtClean="0"/>
              <a:pPr/>
              <a:t>5/19/2014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323C-E511-4450-A8B0-550E07173D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05B0E-B75C-49CB-BABA-38391DA56616}" type="datetimeFigureOut">
              <a:rPr lang="en-US" smtClean="0"/>
              <a:pPr/>
              <a:t>5/19/2014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323C-E511-4450-A8B0-550E07173D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05B0E-B75C-49CB-BABA-38391DA56616}" type="datetimeFigureOut">
              <a:rPr lang="en-US" smtClean="0"/>
              <a:pPr/>
              <a:t>5/19/2014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323C-E511-4450-A8B0-550E07173D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05B0E-B75C-49CB-BABA-38391DA56616}" type="datetimeFigureOut">
              <a:rPr lang="en-US" smtClean="0"/>
              <a:pPr/>
              <a:t>5/19/2014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323C-E511-4450-A8B0-550E07173D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05B0E-B75C-49CB-BABA-38391DA56616}" type="datetimeFigureOut">
              <a:rPr lang="en-US" smtClean="0"/>
              <a:pPr/>
              <a:t>5/19/2014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323C-E511-4450-A8B0-550E07173D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05B0E-B75C-49CB-BABA-38391DA56616}" type="datetimeFigureOut">
              <a:rPr lang="en-US" smtClean="0"/>
              <a:pPr/>
              <a:t>5/19/2014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D323C-E511-4450-A8B0-550E07173D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D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E05B0E-B75C-49CB-BABA-38391DA56616}" type="datetimeFigureOut">
              <a:rPr lang="en-US" smtClean="0"/>
              <a:pPr/>
              <a:t>5/19/2014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D323C-E511-4450-A8B0-550E07173D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Sample Spaces, Subsets and Basic Probability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CCM2 Unit 6: Probability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38600"/>
            <a:ext cx="8229600" cy="266700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 startAt="9"/>
            </a:pPr>
            <a:r>
              <a:rPr lang="en-US" dirty="0" smtClean="0"/>
              <a:t>What is A</a:t>
            </a:r>
            <a:r>
              <a:rPr lang="en-US" baseline="30000" dirty="0" smtClean="0"/>
              <a:t>C</a:t>
            </a:r>
            <a:r>
              <a:rPr lang="en-US" dirty="0" smtClean="0"/>
              <a:t>?	B</a:t>
            </a:r>
            <a:r>
              <a:rPr lang="en-US" baseline="30000" dirty="0" smtClean="0"/>
              <a:t>C</a:t>
            </a:r>
            <a:r>
              <a:rPr lang="en-US" dirty="0" smtClean="0"/>
              <a:t>?</a:t>
            </a:r>
          </a:p>
          <a:p>
            <a:pPr marL="514350" indent="-514350">
              <a:buNone/>
            </a:pPr>
            <a:r>
              <a:rPr lang="en-US" dirty="0" smtClean="0"/>
              <a:t>	{39}		{31}</a:t>
            </a:r>
          </a:p>
          <a:p>
            <a:pPr marL="514350" indent="-514350">
              <a:buFont typeface="+mj-lt"/>
              <a:buAutoNum type="arabicPeriod" startAt="10"/>
            </a:pPr>
            <a:r>
              <a:rPr lang="en-US" dirty="0" smtClean="0"/>
              <a:t>What is (A </a:t>
            </a:r>
            <a:r>
              <a:rPr lang="en-US" dirty="0" smtClean="0">
                <a:sym typeface="Symbol"/>
              </a:rPr>
              <a:t> B)</a:t>
            </a:r>
            <a:r>
              <a:rPr lang="en-US" baseline="30000" dirty="0" smtClean="0">
                <a:sym typeface="Symbol"/>
              </a:rPr>
              <a:t>C</a:t>
            </a:r>
            <a:r>
              <a:rPr lang="en-US" dirty="0" smtClean="0">
                <a:sym typeface="Symbol"/>
              </a:rPr>
              <a:t>?</a:t>
            </a:r>
          </a:p>
          <a:p>
            <a:pPr marL="514350" indent="-514350">
              <a:buNone/>
            </a:pPr>
            <a:r>
              <a:rPr lang="en-US" dirty="0" smtClean="0">
                <a:sym typeface="Symbol"/>
              </a:rPr>
              <a:t>	{55}</a:t>
            </a:r>
          </a:p>
          <a:p>
            <a:pPr marL="514350" indent="-514350">
              <a:buFont typeface="+mj-lt"/>
              <a:buAutoNum type="arabicPeriod" startAt="11"/>
            </a:pPr>
            <a:r>
              <a:rPr lang="en-US" dirty="0" smtClean="0">
                <a:sym typeface="Symbol"/>
              </a:rPr>
              <a:t>What is (A  B)</a:t>
            </a:r>
            <a:r>
              <a:rPr lang="en-US" baseline="30000" dirty="0" smtClean="0">
                <a:sym typeface="Symbol"/>
              </a:rPr>
              <a:t>C</a:t>
            </a:r>
            <a:r>
              <a:rPr lang="en-US" dirty="0" smtClean="0">
                <a:sym typeface="Symbol"/>
              </a:rPr>
              <a:t>?</a:t>
            </a:r>
          </a:p>
          <a:p>
            <a:pPr marL="514350" indent="-514350">
              <a:buNone/>
            </a:pPr>
            <a:r>
              <a:rPr lang="en-US" dirty="0">
                <a:sym typeface="Symbol"/>
              </a:rPr>
              <a:t>	</a:t>
            </a:r>
            <a:r>
              <a:rPr lang="en-US" dirty="0" smtClean="0">
                <a:sym typeface="Symbol"/>
              </a:rPr>
              <a:t>{15}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85800" y="304800"/>
            <a:ext cx="7848600" cy="350520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r>
              <a:rPr lang="en-US" dirty="0" smtClean="0">
                <a:solidFill>
                  <a:schemeClr val="tx1"/>
                </a:solidFill>
              </a:rPr>
              <a:t>S. Students in the class					</a:t>
            </a:r>
            <a:r>
              <a:rPr lang="en-US" sz="3600" dirty="0" smtClean="0">
                <a:solidFill>
                  <a:schemeClr val="tx1"/>
                </a:solidFill>
              </a:rPr>
              <a:t>15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600200" y="685800"/>
            <a:ext cx="3657600" cy="2734056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smtClean="0">
                <a:solidFill>
                  <a:schemeClr val="tx1"/>
                </a:solidFill>
              </a:rPr>
              <a:t>A. Students in Chorus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sz="3600" dirty="0" smtClean="0">
                <a:solidFill>
                  <a:schemeClr val="tx1"/>
                </a:solidFill>
              </a:rPr>
              <a:t>16</a:t>
            </a: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 smtClean="0">
                <a:solidFill>
                  <a:schemeClr val="tx1"/>
                </a:solidFill>
              </a:rPr>
              <a:t>	      </a:t>
            </a:r>
            <a:r>
              <a:rPr lang="en-US" sz="3600" dirty="0" smtClean="0">
                <a:solidFill>
                  <a:schemeClr val="tx1"/>
                </a:solidFill>
              </a:rPr>
              <a:t>5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4038600" y="609600"/>
            <a:ext cx="3657600" cy="2734056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smtClean="0">
                <a:solidFill>
                  <a:schemeClr val="tx1"/>
                </a:solidFill>
              </a:rPr>
              <a:t>           B. Students in Band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	 </a:t>
            </a:r>
            <a:r>
              <a:rPr lang="en-US" dirty="0" smtClean="0">
                <a:solidFill>
                  <a:schemeClr val="tx1"/>
                </a:solidFill>
              </a:rPr>
              <a:t>    </a:t>
            </a:r>
            <a:r>
              <a:rPr lang="en-US" sz="3600" dirty="0" smtClean="0">
                <a:solidFill>
                  <a:schemeClr val="tx1"/>
                </a:solidFill>
              </a:rPr>
              <a:t>24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Probability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Probability of an event occurring is: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P(E) = </a:t>
            </a:r>
            <a:r>
              <a:rPr lang="en-US" u="sng" dirty="0" smtClean="0"/>
              <a:t>Number of Favorable Outcomes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	      Total Number of Outcomes</a:t>
            </a:r>
          </a:p>
          <a:p>
            <a:r>
              <a:rPr lang="en-US" dirty="0" smtClean="0"/>
              <a:t>We can use sample spaces, intersections, unions, and compliments of sets to help us find probabilities of events.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 </a:t>
            </a:r>
            <a:r>
              <a:rPr lang="en-US" dirty="0" smtClean="0"/>
              <a:t>Note that </a:t>
            </a:r>
            <a:r>
              <a:rPr lang="en-US" b="1" dirty="0" smtClean="0"/>
              <a:t>P(A</a:t>
            </a:r>
            <a:r>
              <a:rPr lang="en-US" b="1" baseline="30000" dirty="0" smtClean="0"/>
              <a:t>C</a:t>
            </a:r>
            <a:r>
              <a:rPr lang="en-US" b="1" dirty="0" smtClean="0"/>
              <a:t>)</a:t>
            </a:r>
            <a:r>
              <a:rPr lang="en-US" dirty="0" smtClean="0"/>
              <a:t> is every outcome </a:t>
            </a:r>
            <a:r>
              <a:rPr lang="en-US" b="1" dirty="0" smtClean="0"/>
              <a:t>except (or not)</a:t>
            </a:r>
            <a:r>
              <a:rPr lang="en-US" dirty="0" smtClean="0"/>
              <a:t> A, so we can find P(A</a:t>
            </a:r>
            <a:r>
              <a:rPr lang="en-US" baseline="30000" dirty="0" smtClean="0"/>
              <a:t>C</a:t>
            </a:r>
            <a:r>
              <a:rPr lang="en-US" dirty="0" smtClean="0"/>
              <a:t>) by finding 1 – P(A)</a:t>
            </a:r>
          </a:p>
          <a:p>
            <a:pPr lvl="2">
              <a:buFont typeface="Wingdings" pitchFamily="2" charset="2"/>
              <a:buChar char="Ø"/>
            </a:pPr>
            <a:r>
              <a:rPr lang="en-US" dirty="0" smtClean="0"/>
              <a:t>Why do you think this works?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An experiment consists of tossing three coins.</a:t>
            </a:r>
          </a:p>
          <a:p>
            <a:pPr marL="514350" indent="-514350">
              <a:buFont typeface="+mj-lt"/>
              <a:buAutoNum type="arabicPeriod" startAt="12"/>
            </a:pPr>
            <a:r>
              <a:rPr lang="en-US" dirty="0" smtClean="0"/>
              <a:t>List the sample space for the outcomes of the experiment.</a:t>
            </a:r>
          </a:p>
          <a:p>
            <a:pPr marL="514350" indent="-514350">
              <a:buNone/>
            </a:pPr>
            <a:r>
              <a:rPr lang="en-US" dirty="0"/>
              <a:t>	</a:t>
            </a:r>
            <a:r>
              <a:rPr lang="en-US" dirty="0" smtClean="0"/>
              <a:t>{HHH, HHT, HTH, HTT, THH, THT, TTH, TTT}</a:t>
            </a:r>
          </a:p>
          <a:p>
            <a:pPr marL="514350" indent="-514350">
              <a:buFont typeface="+mj-lt"/>
              <a:buAutoNum type="arabicPeriod" startAt="13"/>
            </a:pPr>
            <a:r>
              <a:rPr lang="en-US" dirty="0" smtClean="0"/>
              <a:t>Find the following probabilities:</a:t>
            </a:r>
          </a:p>
          <a:p>
            <a:pPr marL="914400" lvl="1" indent="-514350">
              <a:buAutoNum type="alphaLcPeriod"/>
            </a:pPr>
            <a:r>
              <a:rPr lang="en-US" dirty="0" smtClean="0"/>
              <a:t>P(all heads)	</a:t>
            </a:r>
          </a:p>
          <a:p>
            <a:pPr marL="914400" lvl="1" indent="-514350">
              <a:buNone/>
            </a:pPr>
            <a:r>
              <a:rPr lang="en-US" dirty="0"/>
              <a:t>	</a:t>
            </a:r>
            <a:r>
              <a:rPr lang="en-US" dirty="0" smtClean="0"/>
              <a:t>1/8</a:t>
            </a:r>
          </a:p>
          <a:p>
            <a:pPr marL="914400" lvl="1" indent="-514350">
              <a:buNone/>
            </a:pPr>
            <a:r>
              <a:rPr lang="en-US" dirty="0" smtClean="0"/>
              <a:t>b. 	P(two tails)</a:t>
            </a:r>
          </a:p>
          <a:p>
            <a:pPr marL="914400" lvl="1" indent="-514350">
              <a:buNone/>
            </a:pPr>
            <a:r>
              <a:rPr lang="en-US" dirty="0" smtClean="0"/>
              <a:t>	3/8</a:t>
            </a:r>
            <a:r>
              <a:rPr lang="en-US" dirty="0"/>
              <a:t>	</a:t>
            </a:r>
            <a:endParaRPr lang="en-US" dirty="0" smtClean="0"/>
          </a:p>
          <a:p>
            <a:pPr marL="914400" lvl="1" indent="-514350">
              <a:buAutoNum type="alphaLcPeriod" startAt="3"/>
            </a:pPr>
            <a:r>
              <a:rPr lang="en-US" dirty="0" smtClean="0"/>
              <a:t>P(no heads)</a:t>
            </a:r>
          </a:p>
          <a:p>
            <a:pPr marL="914400" lvl="1" indent="-514350">
              <a:buNone/>
            </a:pPr>
            <a:r>
              <a:rPr lang="en-US" dirty="0"/>
              <a:t>	</a:t>
            </a:r>
            <a:r>
              <a:rPr lang="en-US" dirty="0" smtClean="0"/>
              <a:t>1/8</a:t>
            </a:r>
          </a:p>
          <a:p>
            <a:pPr marL="914400" lvl="1" indent="-514350">
              <a:buAutoNum type="alphaLcPeriod" startAt="4"/>
            </a:pPr>
            <a:r>
              <a:rPr lang="en-US" dirty="0" smtClean="0"/>
              <a:t>P(at least one tail)</a:t>
            </a:r>
          </a:p>
          <a:p>
            <a:pPr marL="914400" lvl="1" indent="-514350">
              <a:buNone/>
            </a:pPr>
            <a:r>
              <a:rPr lang="en-US" dirty="0"/>
              <a:t>	</a:t>
            </a:r>
            <a:r>
              <a:rPr lang="en-US" dirty="0" smtClean="0"/>
              <a:t>7/8 </a:t>
            </a:r>
          </a:p>
          <a:p>
            <a:pPr marL="914400" lvl="1" indent="-514350">
              <a:buAutoNum type="alphaLcPeriod" startAt="5"/>
            </a:pPr>
            <a:r>
              <a:rPr lang="en-US" dirty="0" smtClean="0"/>
              <a:t>How could you use compliments to find d?</a:t>
            </a:r>
          </a:p>
          <a:p>
            <a:pPr marL="914400" lvl="1" indent="-514350">
              <a:buNone/>
            </a:pPr>
            <a:r>
              <a:rPr lang="en-US" dirty="0"/>
              <a:t>	</a:t>
            </a:r>
            <a:r>
              <a:rPr lang="en-US" dirty="0" smtClean="0"/>
              <a:t>The compliment of at least one tail is no tails, so you could do 1 – P(no tails) = 1 – 1/8 = 7/8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	A bag contains six red marbles, four blue marbles, two yellow marbles and 3 white marbles. One marble is drawn at random.</a:t>
            </a:r>
          </a:p>
          <a:p>
            <a:pPr marL="514350" indent="-514350">
              <a:buFont typeface="+mj-lt"/>
              <a:buAutoNum type="arabicPeriod" startAt="14"/>
            </a:pPr>
            <a:r>
              <a:rPr lang="en-US" dirty="0" smtClean="0"/>
              <a:t>List the sample space for this experiment.</a:t>
            </a:r>
          </a:p>
          <a:p>
            <a:pPr marL="514350" indent="-514350">
              <a:buNone/>
            </a:pPr>
            <a:r>
              <a:rPr lang="en-US" dirty="0"/>
              <a:t>	</a:t>
            </a:r>
            <a:r>
              <a:rPr lang="en-US" dirty="0" smtClean="0"/>
              <a:t>{r, r, r, r, r, r, b, b, b, b, y, y, w, w, w}</a:t>
            </a:r>
          </a:p>
          <a:p>
            <a:pPr marL="514350" indent="-514350">
              <a:buFont typeface="+mj-lt"/>
              <a:buAutoNum type="arabicPeriod" startAt="15"/>
            </a:pPr>
            <a:r>
              <a:rPr lang="en-US" dirty="0" smtClean="0"/>
              <a:t>Find the following probabilities:</a:t>
            </a:r>
          </a:p>
          <a:p>
            <a:pPr marL="514350" indent="-514350">
              <a:buNone/>
            </a:pPr>
            <a:r>
              <a:rPr lang="en-US" dirty="0"/>
              <a:t>	</a:t>
            </a:r>
            <a:r>
              <a:rPr lang="en-US" dirty="0" smtClean="0"/>
              <a:t>a. P(red)</a:t>
            </a:r>
          </a:p>
          <a:p>
            <a:pPr marL="514350" indent="-514350">
              <a:buNone/>
            </a:pPr>
            <a:r>
              <a:rPr lang="en-US" dirty="0"/>
              <a:t>	</a:t>
            </a:r>
            <a:r>
              <a:rPr lang="en-US" dirty="0" smtClean="0"/>
              <a:t>	2/5</a:t>
            </a:r>
          </a:p>
          <a:p>
            <a:pPr marL="514350" indent="-514350">
              <a:buNone/>
            </a:pPr>
            <a:r>
              <a:rPr lang="en-US" dirty="0"/>
              <a:t>	</a:t>
            </a:r>
            <a:r>
              <a:rPr lang="en-US" dirty="0" smtClean="0"/>
              <a:t>b. P(blue or white)</a:t>
            </a:r>
          </a:p>
          <a:p>
            <a:pPr marL="514350" indent="-514350">
              <a:buNone/>
            </a:pPr>
            <a:r>
              <a:rPr lang="en-US" dirty="0"/>
              <a:t>	</a:t>
            </a:r>
            <a:r>
              <a:rPr lang="en-US" dirty="0" smtClean="0"/>
              <a:t>	7/15</a:t>
            </a:r>
          </a:p>
          <a:p>
            <a:pPr marL="514350" indent="-514350">
              <a:buNone/>
            </a:pPr>
            <a:r>
              <a:rPr lang="en-US" dirty="0"/>
              <a:t>	</a:t>
            </a:r>
            <a:r>
              <a:rPr lang="en-US" dirty="0" smtClean="0"/>
              <a:t>c. 	P(not yellow)</a:t>
            </a:r>
          </a:p>
          <a:p>
            <a:pPr marL="514350" indent="-514350">
              <a:buNone/>
            </a:pPr>
            <a:r>
              <a:rPr lang="en-US" dirty="0"/>
              <a:t>	</a:t>
            </a:r>
            <a:r>
              <a:rPr lang="en-US" dirty="0" smtClean="0"/>
              <a:t>	13/15  </a:t>
            </a:r>
          </a:p>
          <a:p>
            <a:pPr marL="514350" indent="-514350">
              <a:buNone/>
            </a:pPr>
            <a:r>
              <a:rPr lang="en-US" dirty="0"/>
              <a:t>	</a:t>
            </a:r>
            <a:r>
              <a:rPr lang="en-US" dirty="0" smtClean="0"/>
              <a:t>(Note that we could either count all the outcomes that are not yellow or we could think of this as being 1 – P(yellow). Why is this?)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A card is drawn at random from a standard deck of cards. Find each of the following:</a:t>
            </a:r>
          </a:p>
          <a:p>
            <a:pPr marL="514350" indent="-514350">
              <a:buFont typeface="+mj-lt"/>
              <a:buAutoNum type="arabicPeriod" startAt="16"/>
            </a:pPr>
            <a:r>
              <a:rPr lang="en-US" dirty="0" smtClean="0"/>
              <a:t>P(heart)</a:t>
            </a:r>
          </a:p>
          <a:p>
            <a:pPr marL="514350" indent="-514350">
              <a:buNone/>
            </a:pPr>
            <a:r>
              <a:rPr lang="en-US" dirty="0" smtClean="0"/>
              <a:t>	13/52 or ¼</a:t>
            </a:r>
          </a:p>
          <a:p>
            <a:pPr marL="514350" indent="-514350">
              <a:buNone/>
            </a:pPr>
            <a:r>
              <a:rPr lang="en-US" dirty="0" smtClean="0"/>
              <a:t>17. P(black card)</a:t>
            </a:r>
          </a:p>
          <a:p>
            <a:pPr marL="514350" indent="-514350">
              <a:buNone/>
            </a:pPr>
            <a:r>
              <a:rPr lang="en-US" dirty="0" smtClean="0"/>
              <a:t>	26/52 or ½</a:t>
            </a:r>
          </a:p>
          <a:p>
            <a:pPr marL="514350" indent="-514350">
              <a:buNone/>
            </a:pPr>
            <a:r>
              <a:rPr lang="en-US" dirty="0" smtClean="0"/>
              <a:t>18. P(2 or jack)</a:t>
            </a:r>
          </a:p>
          <a:p>
            <a:pPr marL="514350" indent="-514350">
              <a:buNone/>
            </a:pPr>
            <a:r>
              <a:rPr lang="en-US" dirty="0" smtClean="0"/>
              <a:t>	8/52 or 2/13</a:t>
            </a:r>
          </a:p>
          <a:p>
            <a:pPr marL="514350" indent="-514350">
              <a:buNone/>
            </a:pPr>
            <a:r>
              <a:rPr lang="en-US" dirty="0" smtClean="0"/>
              <a:t>19. P(not a heart)</a:t>
            </a:r>
          </a:p>
          <a:p>
            <a:pPr marL="514350" indent="-514350">
              <a:buNone/>
            </a:pPr>
            <a:r>
              <a:rPr lang="en-US" dirty="0" smtClean="0"/>
              <a:t>	39/52 or 3/4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Odds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b="1" dirty="0" smtClean="0"/>
              <a:t>odds</a:t>
            </a:r>
            <a:r>
              <a:rPr lang="en-US" dirty="0" smtClean="0"/>
              <a:t> of an event occurring are equal to the ratio of favorable outcomes to </a:t>
            </a:r>
            <a:r>
              <a:rPr lang="en-US" b="1" dirty="0" smtClean="0"/>
              <a:t>unfavorable outcomes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b="1" dirty="0" smtClean="0"/>
              <a:t>Odds = </a:t>
            </a:r>
            <a:r>
              <a:rPr lang="en-US" b="1" u="sng" dirty="0" smtClean="0"/>
              <a:t>Favorable      Outcomes</a:t>
            </a:r>
          </a:p>
          <a:p>
            <a:pPr>
              <a:buNone/>
            </a:pPr>
            <a:r>
              <a:rPr lang="en-US" b="1" dirty="0" smtClean="0"/>
              <a:t>			    Unfavorable Outcomes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20. The weather forecast for Saturday says there is a 75% chance of rain. What are the odds that it will rain on Saturday?</a:t>
            </a:r>
          </a:p>
          <a:p>
            <a:r>
              <a:rPr lang="en-US" dirty="0" smtClean="0"/>
              <a:t>What does the 75% in this problem mean?</a:t>
            </a:r>
          </a:p>
          <a:p>
            <a:pPr lvl="2"/>
            <a:r>
              <a:rPr lang="en-US" dirty="0" smtClean="0"/>
              <a:t>In 100 days where conditions were the same as Saturday, it rained on 75 of those days.</a:t>
            </a:r>
          </a:p>
          <a:p>
            <a:r>
              <a:rPr lang="en-US" dirty="0" smtClean="0"/>
              <a:t>The favorable outcome in this problem is that it rains:</a:t>
            </a:r>
          </a:p>
          <a:p>
            <a:pPr lvl="2"/>
            <a:r>
              <a:rPr lang="en-US" dirty="0" smtClean="0"/>
              <a:t>75 favorable outcomes, 25 unfavorable outcomes</a:t>
            </a:r>
          </a:p>
          <a:p>
            <a:pPr lvl="2"/>
            <a:r>
              <a:rPr lang="en-US" dirty="0" smtClean="0"/>
              <a:t>Odds(rain) = 75/25 or 3/1</a:t>
            </a:r>
          </a:p>
          <a:p>
            <a:r>
              <a:rPr lang="en-US" dirty="0" smtClean="0"/>
              <a:t>Should you make outdoor plans for Saturday?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21. What are the odds of drawing an ace at random from a standard deck of cards?</a:t>
            </a:r>
          </a:p>
          <a:p>
            <a:pPr>
              <a:buNone/>
            </a:pPr>
            <a:r>
              <a:rPr lang="en-US" dirty="0" smtClean="0"/>
              <a:t>Odds(ace) = 4/48 </a:t>
            </a:r>
          </a:p>
          <a:p>
            <a:pPr>
              <a:buNone/>
            </a:pPr>
            <a:r>
              <a:rPr lang="en-US" dirty="0" smtClean="0"/>
              <a:t>			= 1/12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Space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Sample Space: </a:t>
            </a:r>
            <a:r>
              <a:rPr lang="en-US" dirty="0" smtClean="0"/>
              <a:t>The </a:t>
            </a:r>
            <a:r>
              <a:rPr lang="en-US" b="1" dirty="0" smtClean="0"/>
              <a:t>set</a:t>
            </a:r>
            <a:r>
              <a:rPr lang="en-US" dirty="0" smtClean="0"/>
              <a:t> of all possible outcomes of an experiment.</a:t>
            </a:r>
          </a:p>
          <a:p>
            <a:r>
              <a:rPr lang="en-US" dirty="0" smtClean="0"/>
              <a:t>List the sample space, S,  for each of the following:</a:t>
            </a:r>
          </a:p>
          <a:p>
            <a:pPr lvl="1">
              <a:buNone/>
            </a:pPr>
            <a:r>
              <a:rPr lang="en-US" dirty="0" smtClean="0"/>
              <a:t>a. Tossing a coin</a:t>
            </a:r>
          </a:p>
          <a:p>
            <a:pPr lvl="2"/>
            <a:r>
              <a:rPr lang="en-US" dirty="0" smtClean="0"/>
              <a:t>S = {H,T}</a:t>
            </a:r>
          </a:p>
          <a:p>
            <a:pPr lvl="1">
              <a:buNone/>
            </a:pPr>
            <a:r>
              <a:rPr lang="en-US" dirty="0" smtClean="0"/>
              <a:t>b. Rolling a six-sided die</a:t>
            </a:r>
          </a:p>
          <a:p>
            <a:pPr lvl="2"/>
            <a:r>
              <a:rPr lang="en-US" dirty="0" smtClean="0"/>
              <a:t>S = {1,2,3,4,5,6}</a:t>
            </a:r>
          </a:p>
          <a:p>
            <a:pPr lvl="1">
              <a:buNone/>
            </a:pPr>
            <a:r>
              <a:rPr lang="en-US" dirty="0" smtClean="0"/>
              <a:t>c. Drawing a marble from a bag that contains two red, three blue and one white marble</a:t>
            </a:r>
          </a:p>
          <a:p>
            <a:pPr lvl="2"/>
            <a:r>
              <a:rPr lang="en-US" dirty="0" smtClean="0"/>
              <a:t>S = {red, red, blue, blue, blue, white}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Intersections and Unions of 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</a:t>
            </a:r>
            <a:r>
              <a:rPr lang="en-US" b="1" dirty="0" smtClean="0"/>
              <a:t>intersection</a:t>
            </a:r>
            <a:r>
              <a:rPr lang="en-US" dirty="0" smtClean="0"/>
              <a:t> of two sets (</a:t>
            </a:r>
            <a:r>
              <a:rPr lang="en-US" b="1" dirty="0" smtClean="0"/>
              <a:t>A </a:t>
            </a:r>
            <a:r>
              <a:rPr lang="en-US" b="1" dirty="0" smtClean="0">
                <a:sym typeface="Symbol"/>
              </a:rPr>
              <a:t> B</a:t>
            </a:r>
            <a:r>
              <a:rPr lang="en-US" dirty="0" smtClean="0">
                <a:sym typeface="Symbol"/>
              </a:rPr>
              <a:t>) is the set of all elements in both set A </a:t>
            </a:r>
            <a:r>
              <a:rPr lang="en-US" b="1" dirty="0" smtClean="0">
                <a:sym typeface="Symbol"/>
              </a:rPr>
              <a:t>AND</a:t>
            </a:r>
            <a:r>
              <a:rPr lang="en-US" dirty="0" smtClean="0">
                <a:sym typeface="Symbol"/>
              </a:rPr>
              <a:t> set B.</a:t>
            </a:r>
          </a:p>
          <a:p>
            <a:r>
              <a:rPr lang="en-US" dirty="0" smtClean="0">
                <a:sym typeface="Symbol"/>
              </a:rPr>
              <a:t>The </a:t>
            </a:r>
            <a:r>
              <a:rPr lang="en-US" b="1" dirty="0" smtClean="0">
                <a:sym typeface="Symbol"/>
              </a:rPr>
              <a:t>union</a:t>
            </a:r>
            <a:r>
              <a:rPr lang="en-US" dirty="0" smtClean="0">
                <a:sym typeface="Symbol"/>
              </a:rPr>
              <a:t> of two sets (</a:t>
            </a:r>
            <a:r>
              <a:rPr lang="en-US" b="1" dirty="0" smtClean="0">
                <a:sym typeface="Symbol"/>
              </a:rPr>
              <a:t>A  B</a:t>
            </a:r>
            <a:r>
              <a:rPr lang="en-US" dirty="0" smtClean="0">
                <a:sym typeface="Symbol"/>
              </a:rPr>
              <a:t>) is the set of all elements in set A </a:t>
            </a:r>
            <a:r>
              <a:rPr lang="en-US" b="1" dirty="0" smtClean="0">
                <a:sym typeface="Symbol"/>
              </a:rPr>
              <a:t>OR</a:t>
            </a:r>
            <a:r>
              <a:rPr lang="en-US" dirty="0" smtClean="0">
                <a:sym typeface="Symbol"/>
              </a:rPr>
              <a:t> set B.</a:t>
            </a:r>
          </a:p>
          <a:p>
            <a:r>
              <a:rPr lang="en-US" dirty="0" smtClean="0">
                <a:sym typeface="Symbol"/>
              </a:rPr>
              <a:t>Example: Given the following sets, find A  B and A  B</a:t>
            </a:r>
          </a:p>
          <a:p>
            <a:pPr lvl="1">
              <a:buNone/>
            </a:pPr>
            <a:r>
              <a:rPr lang="en-US" dirty="0" smtClean="0">
                <a:sym typeface="Symbol"/>
              </a:rPr>
              <a:t>	A = {1,3,5,7,9,11,13,15}    B = {0,3,6,9,12,15}</a:t>
            </a:r>
          </a:p>
          <a:p>
            <a:pPr lvl="1">
              <a:buNone/>
            </a:pPr>
            <a:r>
              <a:rPr lang="en-US" dirty="0">
                <a:sym typeface="Symbol"/>
              </a:rPr>
              <a:t>	</a:t>
            </a:r>
            <a:r>
              <a:rPr lang="en-US" dirty="0" smtClean="0">
                <a:sym typeface="Symbol"/>
              </a:rPr>
              <a:t>A  B = {3,9,15}</a:t>
            </a:r>
            <a:endParaRPr lang="en-US" dirty="0">
              <a:sym typeface="Symbol"/>
            </a:endParaRPr>
          </a:p>
          <a:p>
            <a:pPr lvl="1">
              <a:buNone/>
            </a:pPr>
            <a:r>
              <a:rPr lang="en-US" dirty="0" smtClean="0">
                <a:sym typeface="Symbol"/>
              </a:rPr>
              <a:t>	A  B = {0,1,3,5,6,7,9,11,12,13,15}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Venn Diagrams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Sometimes drawing a diagram helps in finding intersections and unions of sets.</a:t>
            </a:r>
          </a:p>
          <a:p>
            <a:r>
              <a:rPr lang="en-US" dirty="0" smtClean="0"/>
              <a:t>A </a:t>
            </a:r>
            <a:r>
              <a:rPr lang="en-US" b="1" dirty="0" smtClean="0"/>
              <a:t>Venn Diagram</a:t>
            </a:r>
            <a:r>
              <a:rPr lang="en-US" dirty="0" smtClean="0"/>
              <a:t> is a visual representation of sets and their relationships to each other using overlapping circles. Each circle represents a different set. </a:t>
            </a:r>
            <a:endParaRPr lang="en-US" dirty="0"/>
          </a:p>
        </p:txBody>
      </p:sp>
      <p:pic>
        <p:nvPicPr>
          <p:cNvPr id="16386" name="Picture 2" descr="https://encrypted-tbn2.gstatic.com/images?q=tbn:ANd9GcQ1u1RxeyzKRUwe_UF8w0el_Om4titZyqR3eAIwXtS4wLegDJh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0" y="4419600"/>
            <a:ext cx="2667000" cy="17145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Use the Venn Diagram to answer the questions below: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lvl="1">
              <a:buNone/>
            </a:pPr>
            <a:r>
              <a:rPr lang="en-US" dirty="0" smtClean="0"/>
              <a:t>          A                                                       B</a:t>
            </a:r>
          </a:p>
          <a:p>
            <a:pPr lvl="1">
              <a:buNone/>
            </a:pPr>
            <a:endParaRPr lang="en-US" dirty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/>
          </a:p>
          <a:p>
            <a:pPr lvl="1">
              <a:buNone/>
            </a:pPr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What are the elements of set A? </a:t>
            </a:r>
          </a:p>
          <a:p>
            <a:pPr marL="971550" lvl="1" indent="-514350">
              <a:buNone/>
            </a:pPr>
            <a:r>
              <a:rPr lang="en-US" dirty="0" smtClean="0"/>
              <a:t>{1,2,3,4,6,12}</a:t>
            </a:r>
          </a:p>
          <a:p>
            <a:pPr marL="971550" lvl="1" indent="-514350">
              <a:buFont typeface="+mj-lt"/>
              <a:buAutoNum type="arabicPeriod" startAt="2"/>
            </a:pPr>
            <a:r>
              <a:rPr lang="en-US" dirty="0" smtClean="0"/>
              <a:t>What are the elements of set B?  </a:t>
            </a:r>
            <a:r>
              <a:rPr lang="en-US" dirty="0"/>
              <a:t> </a:t>
            </a:r>
            <a:endParaRPr lang="en-US" dirty="0" smtClean="0"/>
          </a:p>
          <a:p>
            <a:pPr marL="971550" lvl="1" indent="-514350">
              <a:buNone/>
            </a:pPr>
            <a:r>
              <a:rPr lang="en-US" dirty="0" smtClean="0"/>
              <a:t>{1,2,4,8,16}</a:t>
            </a:r>
          </a:p>
          <a:p>
            <a:pPr marL="971550" lvl="1" indent="-514350">
              <a:buNone/>
            </a:pPr>
            <a:r>
              <a:rPr lang="en-US" dirty="0" smtClean="0"/>
              <a:t>3. 	Why are 1, 2, and 4 in both sets?</a:t>
            </a:r>
          </a:p>
        </p:txBody>
      </p:sp>
      <p:sp>
        <p:nvSpPr>
          <p:cNvPr id="4" name="Oval 3"/>
          <p:cNvSpPr/>
          <p:nvPr/>
        </p:nvSpPr>
        <p:spPr>
          <a:xfrm>
            <a:off x="1981200" y="1524000"/>
            <a:ext cx="2590800" cy="2514600"/>
          </a:xfrm>
          <a:prstGeom prst="ellipse">
            <a:avLst/>
          </a:prstGeom>
          <a:solidFill>
            <a:schemeClr val="lt1">
              <a:alpha val="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b="1" dirty="0" smtClean="0"/>
              <a:t>Factors of 12</a:t>
            </a:r>
          </a:p>
          <a:p>
            <a:r>
              <a:rPr lang="en-US" dirty="0" smtClean="0"/>
              <a:t>	           1</a:t>
            </a:r>
            <a:endParaRPr lang="en-US" dirty="0"/>
          </a:p>
          <a:p>
            <a:pPr marL="342900" indent="-342900">
              <a:buAutoNum type="arabicPlain" startAt="3"/>
            </a:pPr>
            <a:r>
              <a:rPr lang="en-US" dirty="0" smtClean="0"/>
              <a:t>6     12         2</a:t>
            </a:r>
          </a:p>
          <a:p>
            <a:pPr marL="342900" indent="-342900"/>
            <a:r>
              <a:rPr lang="en-US" dirty="0" smtClean="0"/>
              <a:t>                         4 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3505200" y="1524000"/>
            <a:ext cx="2590800" cy="2514600"/>
          </a:xfrm>
          <a:prstGeom prst="ellipse">
            <a:avLst/>
          </a:prstGeom>
          <a:solidFill>
            <a:schemeClr val="lt1">
              <a:alpha val="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dirty="0" smtClean="0"/>
              <a:t>        </a:t>
            </a:r>
            <a:r>
              <a:rPr lang="en-US" b="1" dirty="0" smtClean="0"/>
              <a:t>Factors of 16</a:t>
            </a:r>
          </a:p>
          <a:p>
            <a:pPr algn="ctr"/>
            <a:r>
              <a:rPr lang="en-US" dirty="0" smtClean="0"/>
              <a:t>8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16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447800" y="1447800"/>
            <a:ext cx="4876800" cy="274320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A                                          B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 marL="971550" lvl="1" indent="-514350">
              <a:buFont typeface="+mj-lt"/>
              <a:buAutoNum type="arabicPeriod" startAt="3"/>
            </a:pPr>
            <a:endParaRPr lang="en-US" dirty="0" smtClean="0"/>
          </a:p>
          <a:p>
            <a:pPr marL="971550" lvl="1" indent="-514350">
              <a:buNone/>
            </a:pPr>
            <a:r>
              <a:rPr lang="en-US" dirty="0" smtClean="0"/>
              <a:t>4. 	What is A </a:t>
            </a:r>
            <a:r>
              <a:rPr lang="en-US" dirty="0" smtClean="0">
                <a:sym typeface="Symbol"/>
              </a:rPr>
              <a:t> B?  </a:t>
            </a:r>
          </a:p>
          <a:p>
            <a:pPr marL="971550" lvl="1" indent="-514350">
              <a:buNone/>
            </a:pPr>
            <a:r>
              <a:rPr lang="en-US" dirty="0" smtClean="0">
                <a:sym typeface="Symbol"/>
              </a:rPr>
              <a:t>{1,2,4}</a:t>
            </a:r>
          </a:p>
          <a:p>
            <a:pPr marL="971550" lvl="1" indent="-514350">
              <a:buNone/>
            </a:pPr>
            <a:r>
              <a:rPr lang="en-US" dirty="0" smtClean="0">
                <a:sym typeface="Symbol"/>
              </a:rPr>
              <a:t>5.	What is A  B?  </a:t>
            </a:r>
          </a:p>
          <a:p>
            <a:pPr marL="971550" lvl="1" indent="-514350">
              <a:buNone/>
            </a:pPr>
            <a:r>
              <a:rPr lang="en-US" dirty="0" smtClean="0">
                <a:sym typeface="Symbol"/>
              </a:rPr>
              <a:t>{1,2,3,4,6,8,12,16}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Oval 3"/>
          <p:cNvSpPr/>
          <p:nvPr/>
        </p:nvSpPr>
        <p:spPr>
          <a:xfrm>
            <a:off x="1981200" y="1524000"/>
            <a:ext cx="2590800" cy="2514600"/>
          </a:xfrm>
          <a:prstGeom prst="ellipse">
            <a:avLst/>
          </a:prstGeom>
          <a:solidFill>
            <a:schemeClr val="lt1">
              <a:alpha val="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b="1" dirty="0" smtClean="0"/>
              <a:t>Factors of 12</a:t>
            </a:r>
          </a:p>
          <a:p>
            <a:r>
              <a:rPr lang="en-US" dirty="0" smtClean="0"/>
              <a:t>	           1</a:t>
            </a:r>
            <a:endParaRPr lang="en-US" dirty="0"/>
          </a:p>
          <a:p>
            <a:pPr marL="342900" indent="-342900">
              <a:buAutoNum type="arabicPlain" startAt="3"/>
            </a:pPr>
            <a:r>
              <a:rPr lang="en-US" dirty="0" smtClean="0"/>
              <a:t>6     12         2</a:t>
            </a:r>
          </a:p>
          <a:p>
            <a:pPr marL="342900" indent="-342900"/>
            <a:r>
              <a:rPr lang="en-US" dirty="0" smtClean="0"/>
              <a:t>                         4 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505200" y="1524000"/>
            <a:ext cx="2590800" cy="2514600"/>
          </a:xfrm>
          <a:prstGeom prst="ellipse">
            <a:avLst/>
          </a:prstGeom>
          <a:solidFill>
            <a:schemeClr val="lt1">
              <a:alpha val="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dirty="0" smtClean="0"/>
              <a:t>        </a:t>
            </a:r>
            <a:r>
              <a:rPr lang="en-US" b="1" dirty="0" smtClean="0"/>
              <a:t>Factors of 16</a:t>
            </a:r>
          </a:p>
          <a:p>
            <a:pPr algn="ctr"/>
            <a:r>
              <a:rPr lang="en-US" dirty="0" smtClean="0"/>
              <a:t>8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16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600200" y="1371600"/>
            <a:ext cx="4800600" cy="281940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Autofit/>
          </a:bodyPr>
          <a:lstStyle/>
          <a:p>
            <a:pPr algn="l"/>
            <a:r>
              <a:rPr lang="en-US" sz="3200" dirty="0" smtClean="0"/>
              <a:t>In a class of 60 students, 21 sign up for chorus, 29 sign up for band, and 5 take both. 15 students in the class are not enrolled in either band or chorus.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6. Put this information into a Venn Diagram. If the sample space, S, is the set of all students in the class, let students in chorus be set A and students in band be set B.</a:t>
            </a:r>
          </a:p>
          <a:p>
            <a:pPr>
              <a:buNone/>
            </a:pPr>
            <a:r>
              <a:rPr lang="en-US" dirty="0" smtClean="0"/>
              <a:t>7. What is A </a:t>
            </a:r>
            <a:r>
              <a:rPr lang="en-US" dirty="0" smtClean="0">
                <a:sym typeface="Symbol"/>
              </a:rPr>
              <a:t> B?</a:t>
            </a:r>
          </a:p>
          <a:p>
            <a:pPr>
              <a:buNone/>
            </a:pPr>
            <a:r>
              <a:rPr lang="en-US" dirty="0" smtClean="0">
                <a:sym typeface="Symbol"/>
              </a:rPr>
              <a:t>8. What is A  B?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685800"/>
            <a:ext cx="7848600" cy="381000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r>
              <a:rPr lang="en-US" dirty="0" smtClean="0">
                <a:solidFill>
                  <a:schemeClr val="tx1"/>
                </a:solidFill>
              </a:rPr>
              <a:t>S. Students in the class					</a:t>
            </a:r>
            <a:r>
              <a:rPr lang="en-US" sz="3600" dirty="0" smtClean="0">
                <a:solidFill>
                  <a:schemeClr val="tx1"/>
                </a:solidFill>
              </a:rPr>
              <a:t>15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524000" y="1066800"/>
            <a:ext cx="3657600" cy="2971800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smtClean="0">
                <a:solidFill>
                  <a:schemeClr val="tx1"/>
                </a:solidFill>
              </a:rPr>
              <a:t>A. Students in Chorus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sz="3600" dirty="0" smtClean="0">
                <a:solidFill>
                  <a:schemeClr val="tx1"/>
                </a:solidFill>
              </a:rPr>
              <a:t>		  5</a:t>
            </a:r>
          </a:p>
          <a:p>
            <a:r>
              <a:rPr lang="en-US" sz="3600" dirty="0" smtClean="0">
                <a:solidFill>
                  <a:schemeClr val="tx1"/>
                </a:solidFill>
              </a:rPr>
              <a:t>16</a:t>
            </a: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 smtClean="0">
                <a:solidFill>
                  <a:schemeClr val="tx1"/>
                </a:solidFill>
              </a:rPr>
              <a:t>	     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3962400" y="990600"/>
            <a:ext cx="3657600" cy="2971800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smtClean="0">
                <a:solidFill>
                  <a:schemeClr val="tx1"/>
                </a:solidFill>
              </a:rPr>
              <a:t>           B. Students in Band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	 </a:t>
            </a:r>
            <a:r>
              <a:rPr lang="en-US" dirty="0" smtClean="0">
                <a:solidFill>
                  <a:schemeClr val="tx1"/>
                </a:solidFill>
              </a:rPr>
              <a:t>    </a:t>
            </a:r>
            <a:r>
              <a:rPr lang="en-US" sz="3600" dirty="0" smtClean="0">
                <a:solidFill>
                  <a:schemeClr val="tx1"/>
                </a:solidFill>
              </a:rPr>
              <a:t>24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5800" y="4724400"/>
            <a:ext cx="7696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A </a:t>
            </a:r>
            <a:r>
              <a:rPr lang="en-US" sz="3200" dirty="0" smtClean="0">
                <a:sym typeface="Symbol"/>
              </a:rPr>
              <a:t> B = {45}</a:t>
            </a:r>
          </a:p>
          <a:p>
            <a:endParaRPr lang="en-US" sz="3200" dirty="0">
              <a:sym typeface="Symbol"/>
            </a:endParaRPr>
          </a:p>
          <a:p>
            <a:r>
              <a:rPr lang="en-US" sz="3200" dirty="0" smtClean="0"/>
              <a:t>A </a:t>
            </a:r>
            <a:r>
              <a:rPr lang="en-US" sz="3200" dirty="0" smtClean="0">
                <a:sym typeface="Symbol"/>
              </a:rPr>
              <a:t> B = {5}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Compliment of a 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b="1" dirty="0" smtClean="0"/>
              <a:t>complement</a:t>
            </a:r>
            <a:r>
              <a:rPr lang="en-US" dirty="0" smtClean="0"/>
              <a:t> of a set is the set of all elements </a:t>
            </a:r>
            <a:r>
              <a:rPr lang="en-US" b="1" dirty="0" smtClean="0"/>
              <a:t>NOT</a:t>
            </a:r>
            <a:r>
              <a:rPr lang="en-US" dirty="0" smtClean="0"/>
              <a:t> in the set.</a:t>
            </a:r>
          </a:p>
          <a:p>
            <a:pPr lvl="1"/>
            <a:r>
              <a:rPr lang="en-US" dirty="0" smtClean="0"/>
              <a:t>The compliment of a set, A, is denoted as A</a:t>
            </a:r>
            <a:r>
              <a:rPr lang="en-US" baseline="30000" dirty="0" smtClean="0"/>
              <a:t>C </a:t>
            </a:r>
          </a:p>
          <a:p>
            <a:r>
              <a:rPr lang="en-US" dirty="0" smtClean="0"/>
              <a:t>Ex:  	S = {…-3,-2,-1,0,1,2,3,4,…}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	A = {…-2,0,2,4,…}</a:t>
            </a:r>
          </a:p>
          <a:p>
            <a:pPr>
              <a:buNone/>
            </a:pPr>
            <a:r>
              <a:rPr lang="en-US" dirty="0" smtClean="0"/>
              <a:t>If A is a subset of S, what is A</a:t>
            </a:r>
            <a:r>
              <a:rPr lang="en-US" baseline="30000" dirty="0" smtClean="0"/>
              <a:t>C</a:t>
            </a:r>
            <a:r>
              <a:rPr lang="en-US" dirty="0" smtClean="0"/>
              <a:t>?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A</a:t>
            </a:r>
            <a:r>
              <a:rPr lang="en-US" baseline="30000" dirty="0" smtClean="0"/>
              <a:t>C</a:t>
            </a:r>
            <a:r>
              <a:rPr lang="en-US" dirty="0" smtClean="0"/>
              <a:t> = {-3,-1,1,3,5,…}</a:t>
            </a:r>
          </a:p>
          <a:p>
            <a:endParaRPr lang="en-US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1136</TotalTime>
  <Words>699</Words>
  <Application>Microsoft Office PowerPoint</Application>
  <PresentationFormat>On-screen Show (4:3)</PresentationFormat>
  <Paragraphs>162</Paragraphs>
  <Slides>17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Sample Spaces, Subsets and Basic Probability</vt:lpstr>
      <vt:lpstr>Sample Space</vt:lpstr>
      <vt:lpstr>Intersections and Unions of Sets</vt:lpstr>
      <vt:lpstr>Venn Diagrams</vt:lpstr>
      <vt:lpstr>Use the Venn Diagram to answer the questions below:</vt:lpstr>
      <vt:lpstr>Slide 6</vt:lpstr>
      <vt:lpstr>In a class of 60 students, 21 sign up for chorus, 29 sign up for band, and 5 take both. 15 students in the class are not enrolled in either band or chorus. </vt:lpstr>
      <vt:lpstr>Slide 8</vt:lpstr>
      <vt:lpstr>Compliment of a set</vt:lpstr>
      <vt:lpstr>Slide 10</vt:lpstr>
      <vt:lpstr>Basic Probability</vt:lpstr>
      <vt:lpstr>Slide 12</vt:lpstr>
      <vt:lpstr>Slide 13</vt:lpstr>
      <vt:lpstr>Slide 14</vt:lpstr>
      <vt:lpstr>Odds</vt:lpstr>
      <vt:lpstr>Slide 16</vt:lpstr>
      <vt:lpstr>Slide 17</vt:lpstr>
    </vt:vector>
  </TitlesOfParts>
  <Company>Wake County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Spaces, Subsets and Basic Probability</dc:title>
  <dc:creator>mlumsden</dc:creator>
  <cp:lastModifiedBy>gharrell</cp:lastModifiedBy>
  <cp:revision>40</cp:revision>
  <dcterms:created xsi:type="dcterms:W3CDTF">2013-06-01T22:07:45Z</dcterms:created>
  <dcterms:modified xsi:type="dcterms:W3CDTF">2014-05-19T15:34:31Z</dcterms:modified>
</cp:coreProperties>
</file>