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9" r:id="rId3"/>
    <p:sldId id="257" r:id="rId4"/>
    <p:sldId id="261" r:id="rId5"/>
    <p:sldId id="259" r:id="rId6"/>
    <p:sldId id="262" r:id="rId7"/>
    <p:sldId id="263" r:id="rId8"/>
    <p:sldId id="265" r:id="rId9"/>
    <p:sldId id="266" r:id="rId10"/>
    <p:sldId id="267" r:id="rId11"/>
    <p:sldId id="280" r:id="rId12"/>
    <p:sldId id="268" r:id="rId13"/>
    <p:sldId id="269" r:id="rId14"/>
    <p:sldId id="270" r:id="rId15"/>
    <p:sldId id="271" r:id="rId16"/>
    <p:sldId id="272" r:id="rId17"/>
    <p:sldId id="273" r:id="rId18"/>
    <p:sldId id="274" r:id="rId19"/>
    <p:sldId id="281" r:id="rId20"/>
    <p:sldId id="275" r:id="rId21"/>
    <p:sldId id="276" r:id="rId22"/>
    <p:sldId id="277" r:id="rId23"/>
    <p:sldId id="278" r:id="rId24"/>
    <p:sldId id="282" r:id="rId25"/>
    <p:sldId id="283"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1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2.wmf"/><Relationship Id="rId5" Type="http://schemas.openxmlformats.org/officeDocument/2006/relationships/image" Target="../media/image21.wmf"/><Relationship Id="rId4"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0C7F471-DF1E-4693-8019-FCBC8ABE48F0}" type="datetimeFigureOut">
              <a:rPr lang="en-US"/>
              <a:pPr>
                <a:defRPr/>
              </a:pPr>
              <a:t>5/23/2014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18B58F1-EA40-4441-B116-693AFA8BBA7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028B0D-5DBC-43C5-AE2B-9B56A0554511}"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7C8BD1-427F-420F-AE40-5713CA0F5B1D}"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7088C4-1482-45B7-86DF-DCE9BE705A97}"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F4A2E1-8C6D-4EC4-9807-414EB6AE00BE}"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8EEDC4-8E3E-46A8-9B9B-D9D53EC084D9}"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06404B-7ADB-4158-A761-6B7EB1423275}"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5D3D074-8C48-4B6C-9E66-50319455E5B6}"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CB2AFB-B3A5-4B31-B996-39EE18A33750}"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197AE6-EBF3-483F-A414-A6560465A20B}"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P(all three being selected) = 1/</a:t>
            </a:r>
            <a:r>
              <a:rPr lang="en-US" baseline="-25000" smtClean="0"/>
              <a:t>25</a:t>
            </a:r>
            <a:r>
              <a:rPr lang="en-US" smtClean="0"/>
              <a:t>P</a:t>
            </a:r>
            <a:r>
              <a:rPr lang="en-US" baseline="-25000" smtClean="0"/>
              <a:t>3</a:t>
            </a:r>
            <a:r>
              <a:rPr lang="en-US" smtClean="0"/>
              <a:t> = 1/13,800</a:t>
            </a:r>
          </a:p>
        </p:txBody>
      </p:sp>
      <p:sp>
        <p:nvSpPr>
          <p:cNvPr id="4" name="Slide Number Placeholder 3"/>
          <p:cNvSpPr>
            <a:spLocks noGrp="1"/>
          </p:cNvSpPr>
          <p:nvPr>
            <p:ph type="sldNum" sz="quarter" idx="5"/>
          </p:nvPr>
        </p:nvSpPr>
        <p:spPr/>
        <p:txBody>
          <a:bodyPr/>
          <a:lstStyle/>
          <a:p>
            <a:pPr>
              <a:defRPr/>
            </a:pPr>
            <a:fld id="{071FF677-46DD-4C26-B813-16F384F8BC1B}" type="slidenum">
              <a:rPr lang="en-US" smtClean="0"/>
              <a:pPr>
                <a:defRPr/>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P(all three being selected) = 1/</a:t>
            </a:r>
            <a:r>
              <a:rPr lang="en-US" baseline="-25000" smtClean="0"/>
              <a:t>25</a:t>
            </a:r>
            <a:r>
              <a:rPr lang="en-US" smtClean="0"/>
              <a:t>C</a:t>
            </a:r>
            <a:r>
              <a:rPr lang="en-US" baseline="-25000" smtClean="0"/>
              <a:t>3</a:t>
            </a:r>
            <a:r>
              <a:rPr lang="en-US" smtClean="0"/>
              <a:t> = 1/2300</a:t>
            </a:r>
          </a:p>
        </p:txBody>
      </p:sp>
      <p:sp>
        <p:nvSpPr>
          <p:cNvPr id="4" name="Slide Number Placeholder 3"/>
          <p:cNvSpPr>
            <a:spLocks noGrp="1"/>
          </p:cNvSpPr>
          <p:nvPr>
            <p:ph type="sldNum" sz="quarter" idx="5"/>
          </p:nvPr>
        </p:nvSpPr>
        <p:spPr/>
        <p:txBody>
          <a:bodyPr/>
          <a:lstStyle/>
          <a:p>
            <a:pPr>
              <a:defRPr/>
            </a:pPr>
            <a:fld id="{09390B20-3C5A-4A50-9EBF-3AE53BE1B94E}" type="slidenum">
              <a:rPr lang="en-US" smtClean="0"/>
              <a:pPr>
                <a:defRPr/>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93B70E-F5D2-4564-B515-6C59256F7CB2}"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6597B1-7A8B-4F48-B8F8-E5E1B0502B61}"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C1D915-A521-4A3E-A4EB-1BFBF0F020B5}"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57C72B-BD61-48D5-BE23-F980FF5C1800}"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C5FAC7-2BBE-4459-A7E1-655728143ED1}"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143399-C713-44CB-B008-01BF47547475}"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FB0B6A-E486-41FD-934C-D0ABD6330B3D}"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A2B1F7C-E747-46A9-A8C8-BF2E6A740FC0}" type="slidenum">
              <a:rPr lang="en-US" smtClean="0"/>
              <a:pPr fontAlgn="base">
                <a:spcBef>
                  <a:spcPct val="0"/>
                </a:spcBef>
                <a:spcAft>
                  <a:spcPct val="0"/>
                </a:spcAft>
                <a:defRPr/>
              </a:pPr>
              <a:t>14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smtClean="0"/>
              <a:t>Click to edit Master title style</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7D5264FB-9016-4870-B370-1344EA825AAF}" type="datetimeFigureOut">
              <a:rPr lang="en-US"/>
              <a:pPr>
                <a:defRPr/>
              </a:pPr>
              <a:t>5/23/2014</a:t>
            </a:fld>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C0C55E2F-B171-4A78-8C84-2DCCA157B40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7B64CF69-EC73-4111-82C4-BFD95F3F8F9D}" type="datetimeFigureOut">
              <a:rPr lang="en-US"/>
              <a:pPr>
                <a:defRPr/>
              </a:pPr>
              <a:t>5/23/2014</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91EF58D-4F67-431B-A8A0-A2793D4D0BF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696C4B58-1779-4F93-9C28-1D02B8CDB2AE}" type="datetimeFigureOut">
              <a:rPr lang="en-US"/>
              <a:pPr>
                <a:defRPr/>
              </a:pPr>
              <a:t>5/23/2014</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D66BF06-B3CE-4429-B9CC-B2A070F602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A808304B-2D55-41C8-81F1-E6E5912D5A51}" type="datetimeFigureOut">
              <a:rPr lang="en-US"/>
              <a:pPr>
                <a:defRPr/>
              </a:pPr>
              <a:t>5/23/2014</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5921A042-5F97-4637-AADF-00CF0A782A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9AAFD299-1663-4722-ADB5-C9429D072931}" type="datetimeFigureOut">
              <a:rPr lang="en-US"/>
              <a:pPr>
                <a:defRPr/>
              </a:pPr>
              <a:t>5/23/2014</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48DDA8B-12BF-44C7-AFC4-76483BD4414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fld id="{902D62F4-0799-44D0-8445-9D4B55023AC8}" type="datetimeFigureOut">
              <a:rPr lang="en-US"/>
              <a:pPr>
                <a:defRPr/>
              </a:pPr>
              <a:t>5/23/2014</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80EF16B-3C1F-49B3-9E3F-D2702E648E7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fld id="{C823CC28-E625-47FF-972F-BDB1619EC0E5}" type="datetimeFigureOut">
              <a:rPr lang="en-US"/>
              <a:pPr>
                <a:defRPr/>
              </a:pPr>
              <a:t>5/23/2014</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0379119A-2611-490D-8518-8FA5CE21668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D2EBEC9D-4693-4E6A-ADF0-8EC209D65865}" type="datetimeFigureOut">
              <a:rPr lang="en-US"/>
              <a:pPr>
                <a:defRPr/>
              </a:pPr>
              <a:t>5/23/2014</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B6518AAA-1D66-49D2-9241-E72ABD593C7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DF9C99CD-EEBC-4206-895C-7D36DD6FB9E8}" type="datetimeFigureOut">
              <a:rPr lang="en-US"/>
              <a:pPr>
                <a:defRPr/>
              </a:pPr>
              <a:t>5/23/2014</a:t>
            </a:fld>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BEB7605B-8F7D-4C28-B4FE-80100A44BFE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B30CD452-D957-41E1-8060-BA791351654D}" type="datetimeFigureOut">
              <a:rPr lang="en-US"/>
              <a:pPr>
                <a:defRPr/>
              </a:pPr>
              <a:t>5/23/2014</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A47D25C-CBF8-47AE-ADE1-E0C26CE868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991B7672-A630-4270-B326-2104679301EF}" type="datetimeFigureOut">
              <a:rPr lang="en-US"/>
              <a:pPr>
                <a:defRPr/>
              </a:pPr>
              <a:t>5/23/2014</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01C4D86-6637-45B7-BFEB-3B106D383A1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defRPr/>
            </a:pPr>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defRPr/>
            </a:pPr>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p>
        </p:txBody>
      </p:sp>
      <p:sp>
        <p:nvSpPr>
          <p:cNvPr id="1434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34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l" eaLnBrk="1" fontAlgn="auto" hangingPunct="1">
              <a:spcBef>
                <a:spcPts val="0"/>
              </a:spcBef>
              <a:spcAft>
                <a:spcPts val="0"/>
              </a:spcAft>
              <a:defRPr sz="1400">
                <a:latin typeface="+mn-lt"/>
                <a:cs typeface="+mn-cs"/>
              </a:defRPr>
            </a:lvl1pPr>
          </a:lstStyle>
          <a:p>
            <a:pPr>
              <a:defRPr/>
            </a:pPr>
            <a:fld id="{85BE9580-0FDF-4191-B79E-706AC7AB9115}" type="datetimeFigureOut">
              <a:rPr lang="en-US"/>
              <a:pPr>
                <a:defRPr/>
              </a:pPr>
              <a:t>5/23/2014</a:t>
            </a:fld>
            <a:endParaRPr lang="en-US"/>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a:latin typeface="+mn-lt"/>
                <a:cs typeface="+mn-cs"/>
              </a:defRPr>
            </a:lvl1pPr>
          </a:lstStyle>
          <a:p>
            <a:pPr>
              <a:defRPr/>
            </a:pPr>
            <a:endParaRPr lang="en-US"/>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400">
                <a:latin typeface="+mn-lt"/>
                <a:cs typeface="+mn-cs"/>
              </a:defRPr>
            </a:lvl1pPr>
          </a:lstStyle>
          <a:p>
            <a:pPr>
              <a:defRPr/>
            </a:pPr>
            <a:fld id="{0298C1A1-370E-442D-BC77-C4D61994E32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oleObject15.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oleObject" Target="../embeddings/oleObject18.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oleObject" Target="../embeddings/oleObject21.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17.xml"/><Relationship Id="rId7"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ctrTitle"/>
          </p:nvPr>
        </p:nvSpPr>
        <p:spPr>
          <a:xfrm>
            <a:off x="762000" y="1676400"/>
            <a:ext cx="8001000" cy="1462088"/>
          </a:xfrm>
        </p:spPr>
        <p:txBody>
          <a:bodyPr/>
          <a:lstStyle/>
          <a:p>
            <a:pPr algn="ctr" eaLnBrk="1" hangingPunct="1"/>
            <a:r>
              <a:rPr lang="en-US" smtClean="0">
                <a:latin typeface="Comic Sans MS" pitchFamily="66" charset="0"/>
              </a:rPr>
              <a:t>Permutations </a:t>
            </a:r>
            <a:br>
              <a:rPr lang="en-US" smtClean="0">
                <a:latin typeface="Comic Sans MS" pitchFamily="66" charset="0"/>
              </a:rPr>
            </a:br>
            <a:r>
              <a:rPr lang="en-US" sz="2400" smtClean="0">
                <a:latin typeface="Comic Sans MS" pitchFamily="66" charset="0"/>
              </a:rPr>
              <a:t>and</a:t>
            </a:r>
            <a:r>
              <a:rPr lang="en-US" smtClean="0">
                <a:latin typeface="Comic Sans MS" pitchFamily="66" charset="0"/>
              </a:rPr>
              <a:t> </a:t>
            </a:r>
            <a:br>
              <a:rPr lang="en-US" smtClean="0">
                <a:latin typeface="Comic Sans MS" pitchFamily="66" charset="0"/>
              </a:rPr>
            </a:br>
            <a:r>
              <a:rPr lang="en-US" smtClean="0">
                <a:latin typeface="Comic Sans MS" pitchFamily="66" charset="0"/>
              </a:rPr>
              <a:t>Combinations</a:t>
            </a:r>
          </a:p>
        </p:txBody>
      </p:sp>
      <p:sp>
        <p:nvSpPr>
          <p:cNvPr id="16387" name="Subtitle 4"/>
          <p:cNvSpPr>
            <a:spLocks noGrp="1"/>
          </p:cNvSpPr>
          <p:nvPr>
            <p:ph type="subTitle" idx="1"/>
          </p:nvPr>
        </p:nvSpPr>
        <p:spPr/>
        <p:txBody>
          <a:bodyPr/>
          <a:lstStyle/>
          <a:p>
            <a:pPr eaLnBrk="1" hangingPunct="1"/>
            <a:endParaRPr lang="en-US" smtClean="0"/>
          </a:p>
          <a:p>
            <a:pPr eaLnBrk="1" hangingPunct="1"/>
            <a:endParaRPr lang="en-US" smtClean="0"/>
          </a:p>
          <a:p>
            <a:pPr eaLnBrk="1" hangingPunct="1"/>
            <a:r>
              <a:rPr lang="en-US" smtClean="0">
                <a:latin typeface="Comic Sans MS" pitchFamily="66" charset="0"/>
              </a:rPr>
              <a:t>    </a:t>
            </a:r>
            <a:endParaRPr lang="en-US" sz="12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3077" name="TextBox 5"/>
          <p:cNvSpPr txBox="1">
            <a:spLocks noChangeArrowheads="1"/>
          </p:cNvSpPr>
          <p:nvPr/>
        </p:nvSpPr>
        <p:spPr bwMode="auto">
          <a:xfrm>
            <a:off x="1374775" y="2438400"/>
            <a:ext cx="6899275" cy="2246313"/>
          </a:xfrm>
          <a:prstGeom prst="rect">
            <a:avLst/>
          </a:prstGeom>
          <a:noFill/>
          <a:ln w="9525">
            <a:noFill/>
            <a:miter lim="800000"/>
            <a:headEnd/>
            <a:tailEnd/>
          </a:ln>
        </p:spPr>
        <p:txBody>
          <a:bodyPr>
            <a:spAutoFit/>
          </a:bodyPr>
          <a:lstStyle/>
          <a:p>
            <a:r>
              <a:rPr lang="en-US" sz="2800">
                <a:latin typeface="Comic Sans MS" pitchFamily="66" charset="0"/>
              </a:rPr>
              <a:t>A combination lock will open when the right choice of three numbers (from 1 to 30, inclusive) is selected. How many different lock combinations are possible assuming no number is repeated?</a:t>
            </a:r>
          </a:p>
        </p:txBody>
      </p:sp>
      <p:graphicFrame>
        <p:nvGraphicFramePr>
          <p:cNvPr id="3074" name="Object 6"/>
          <p:cNvGraphicFramePr>
            <a:graphicFrameLocks noChangeAspect="1"/>
          </p:cNvGraphicFramePr>
          <p:nvPr/>
        </p:nvGraphicFramePr>
        <p:xfrm>
          <a:off x="4521200" y="3340100"/>
          <a:ext cx="101600" cy="177800"/>
        </p:xfrm>
        <a:graphic>
          <a:graphicData uri="http://schemas.openxmlformats.org/presentationml/2006/ole">
            <p:oleObj spid="_x0000_s3074" name="Equation" r:id="rId4" imgW="101520" imgH="177480" progId="Equation.3">
              <p:embed/>
            </p:oleObj>
          </a:graphicData>
        </a:graphic>
      </p:graphicFrame>
      <p:sp>
        <p:nvSpPr>
          <p:cNvPr id="3078"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aphicFrame>
        <p:nvGraphicFramePr>
          <p:cNvPr id="3" name="Object 2"/>
          <p:cNvGraphicFramePr>
            <a:graphicFrameLocks noChangeAspect="1"/>
          </p:cNvGraphicFramePr>
          <p:nvPr/>
        </p:nvGraphicFramePr>
        <p:xfrm>
          <a:off x="533400" y="4953000"/>
          <a:ext cx="7915275" cy="1212850"/>
        </p:xfrm>
        <a:graphic>
          <a:graphicData uri="http://schemas.openxmlformats.org/presentationml/2006/ole">
            <p:oleObj spid="_x0000_s3075" name="Equation" r:id="rId5" imgW="273024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1371600" y="304800"/>
            <a:ext cx="6477000" cy="1446213"/>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 on the Calculator</a:t>
            </a:r>
          </a:p>
        </p:txBody>
      </p:sp>
      <p:sp>
        <p:nvSpPr>
          <p:cNvPr id="3" name="TextBox 2"/>
          <p:cNvSpPr txBox="1">
            <a:spLocks noChangeArrowheads="1"/>
          </p:cNvSpPr>
          <p:nvPr/>
        </p:nvSpPr>
        <p:spPr bwMode="auto">
          <a:xfrm>
            <a:off x="533400" y="2209800"/>
            <a:ext cx="8229600" cy="3108325"/>
          </a:xfrm>
          <a:prstGeom prst="rect">
            <a:avLst/>
          </a:prstGeom>
          <a:noFill/>
          <a:ln w="9525">
            <a:noFill/>
            <a:miter lim="800000"/>
            <a:headEnd/>
            <a:tailEnd/>
          </a:ln>
        </p:spPr>
        <p:txBody>
          <a:bodyPr>
            <a:spAutoFit/>
          </a:bodyPr>
          <a:lstStyle/>
          <a:p>
            <a:r>
              <a:rPr lang="en-US" sz="2800">
                <a:latin typeface="Comic Sans MS" pitchFamily="66" charset="0"/>
              </a:rPr>
              <a:t>You can use your calculator to find permutations</a:t>
            </a:r>
          </a:p>
          <a:p>
            <a:pPr>
              <a:buFont typeface="Arial" charset="0"/>
              <a:buChar char="•"/>
            </a:pPr>
            <a:r>
              <a:rPr lang="en-US" sz="2800">
                <a:latin typeface="Comic Sans MS" pitchFamily="66" charset="0"/>
              </a:rPr>
              <a:t> To find the number of permutations of 10 items taken 6 at a time (</a:t>
            </a:r>
            <a:r>
              <a:rPr lang="en-US" sz="2800" baseline="-25000">
                <a:latin typeface="Comic Sans MS" pitchFamily="66" charset="0"/>
              </a:rPr>
              <a:t>10</a:t>
            </a:r>
            <a:r>
              <a:rPr lang="en-US" sz="2800">
                <a:latin typeface="Comic Sans MS" pitchFamily="66" charset="0"/>
              </a:rPr>
              <a:t>P</a:t>
            </a:r>
            <a:r>
              <a:rPr lang="en-US" sz="2800" baseline="-25000">
                <a:latin typeface="Comic Sans MS" pitchFamily="66" charset="0"/>
              </a:rPr>
              <a:t>6</a:t>
            </a:r>
            <a:r>
              <a:rPr lang="en-US" sz="2800">
                <a:latin typeface="Comic Sans MS" pitchFamily="66" charset="0"/>
              </a:rPr>
              <a:t>): </a:t>
            </a:r>
          </a:p>
          <a:p>
            <a:pPr>
              <a:buFont typeface="Arial" charset="0"/>
              <a:buChar char="•"/>
            </a:pPr>
            <a:r>
              <a:rPr lang="en-US" sz="2800">
                <a:latin typeface="Comic Sans MS" pitchFamily="66" charset="0"/>
              </a:rPr>
              <a:t> Type the total number of items</a:t>
            </a:r>
          </a:p>
          <a:p>
            <a:pPr>
              <a:buFont typeface="Arial" charset="0"/>
              <a:buChar char="•"/>
            </a:pPr>
            <a:r>
              <a:rPr lang="en-US" sz="2800">
                <a:latin typeface="Comic Sans MS" pitchFamily="66" charset="0"/>
              </a:rPr>
              <a:t> Go to the MATH menu and arrow over to PRB</a:t>
            </a:r>
          </a:p>
          <a:p>
            <a:pPr>
              <a:buFont typeface="Arial" charset="0"/>
              <a:buChar char="•"/>
            </a:pPr>
            <a:r>
              <a:rPr lang="en-US" sz="2800">
                <a:latin typeface="Comic Sans MS" pitchFamily="66" charset="0"/>
              </a:rPr>
              <a:t> Choose option 2: nPr</a:t>
            </a:r>
          </a:p>
          <a:p>
            <a:pPr>
              <a:buFont typeface="Arial" charset="0"/>
              <a:buChar char="•"/>
            </a:pPr>
            <a:r>
              <a:rPr lang="en-US" sz="2800">
                <a:latin typeface="Comic Sans MS" pitchFamily="66" charset="0"/>
              </a:rPr>
              <a:t> Type the number of items you want to order</a:t>
            </a:r>
          </a:p>
        </p:txBody>
      </p:sp>
      <p:pic>
        <p:nvPicPr>
          <p:cNvPr id="43010" name="Picture 2"/>
          <p:cNvPicPr>
            <a:picLocks noChangeAspect="1" noChangeArrowheads="1"/>
          </p:cNvPicPr>
          <p:nvPr/>
        </p:nvPicPr>
        <p:blipFill>
          <a:blip r:embed="rId2" cstate="print"/>
          <a:srcRect/>
          <a:stretch>
            <a:fillRect/>
          </a:stretch>
        </p:blipFill>
        <p:spPr bwMode="auto">
          <a:xfrm>
            <a:off x="2438400" y="5334000"/>
            <a:ext cx="1885950" cy="1276350"/>
          </a:xfrm>
          <a:prstGeom prst="rect">
            <a:avLst/>
          </a:prstGeom>
          <a:noFill/>
          <a:ln w="9525">
            <a:noFill/>
            <a:miter lim="800000"/>
            <a:headEnd/>
            <a:tailEnd/>
          </a:ln>
        </p:spPr>
      </p:pic>
      <p:pic>
        <p:nvPicPr>
          <p:cNvPr id="43013" name="Picture 5"/>
          <p:cNvPicPr>
            <a:picLocks noChangeAspect="1" noChangeArrowheads="1"/>
          </p:cNvPicPr>
          <p:nvPr/>
        </p:nvPicPr>
        <p:blipFill>
          <a:blip r:embed="rId3" cstate="print"/>
          <a:srcRect/>
          <a:stretch>
            <a:fillRect/>
          </a:stretch>
        </p:blipFill>
        <p:spPr bwMode="auto">
          <a:xfrm>
            <a:off x="304800" y="5334000"/>
            <a:ext cx="1885950" cy="1276350"/>
          </a:xfrm>
          <a:prstGeom prst="rect">
            <a:avLst/>
          </a:prstGeom>
          <a:noFill/>
          <a:ln w="9525">
            <a:noFill/>
            <a:miter lim="800000"/>
            <a:headEnd/>
            <a:tailEnd/>
          </a:ln>
        </p:spPr>
      </p:pic>
      <p:pic>
        <p:nvPicPr>
          <p:cNvPr id="43014" name="Picture 6"/>
          <p:cNvPicPr>
            <a:picLocks noChangeAspect="1" noChangeArrowheads="1"/>
          </p:cNvPicPr>
          <p:nvPr/>
        </p:nvPicPr>
        <p:blipFill>
          <a:blip r:embed="rId4" cstate="print"/>
          <a:srcRect/>
          <a:stretch>
            <a:fillRect/>
          </a:stretch>
        </p:blipFill>
        <p:spPr bwMode="auto">
          <a:xfrm>
            <a:off x="4572000" y="5334000"/>
            <a:ext cx="1885950" cy="1276350"/>
          </a:xfrm>
          <a:prstGeom prst="rect">
            <a:avLst/>
          </a:prstGeom>
          <a:noFill/>
          <a:ln w="9525">
            <a:noFill/>
            <a:miter lim="800000"/>
            <a:headEnd/>
            <a:tailEnd/>
          </a:ln>
        </p:spPr>
      </p:pic>
      <p:pic>
        <p:nvPicPr>
          <p:cNvPr id="43015" name="Picture 7"/>
          <p:cNvPicPr>
            <a:picLocks noChangeAspect="1" noChangeArrowheads="1"/>
          </p:cNvPicPr>
          <p:nvPr/>
        </p:nvPicPr>
        <p:blipFill>
          <a:blip r:embed="rId5" cstate="print"/>
          <a:srcRect/>
          <a:stretch>
            <a:fillRect/>
          </a:stretch>
        </p:blipFill>
        <p:spPr bwMode="auto">
          <a:xfrm>
            <a:off x="6705600" y="5334000"/>
            <a:ext cx="1885950" cy="12763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3013"/>
                                        </p:tgtEl>
                                        <p:attrNameLst>
                                          <p:attrName>style.visibility</p:attrName>
                                        </p:attrNameLst>
                                      </p:cBhvr>
                                      <p:to>
                                        <p:strVal val="visible"/>
                                      </p:to>
                                    </p:set>
                                    <p:anim calcmode="lin" valueType="num">
                                      <p:cBhvr additive="base">
                                        <p:cTn id="19" dur="500" fill="hold"/>
                                        <p:tgtEl>
                                          <p:spTgt spid="43013"/>
                                        </p:tgtEl>
                                        <p:attrNameLst>
                                          <p:attrName>ppt_x</p:attrName>
                                        </p:attrNameLst>
                                      </p:cBhvr>
                                      <p:tavLst>
                                        <p:tav tm="0">
                                          <p:val>
                                            <p:strVal val="#ppt_x"/>
                                          </p:val>
                                        </p:tav>
                                        <p:tav tm="100000">
                                          <p:val>
                                            <p:strVal val="#ppt_x"/>
                                          </p:val>
                                        </p:tav>
                                      </p:tavLst>
                                    </p:anim>
                                    <p:anim calcmode="lin" valueType="num">
                                      <p:cBhvr additive="base">
                                        <p:cTn id="20" dur="500" fill="hold"/>
                                        <p:tgtEl>
                                          <p:spTgt spid="430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3010"/>
                                        </p:tgtEl>
                                        <p:attrNameLst>
                                          <p:attrName>style.visibility</p:attrName>
                                        </p:attrNameLst>
                                      </p:cBhvr>
                                      <p:to>
                                        <p:strVal val="visible"/>
                                      </p:to>
                                    </p:set>
                                    <p:anim calcmode="lin" valueType="num">
                                      <p:cBhvr additive="base">
                                        <p:cTn id="37" dur="500" fill="hold"/>
                                        <p:tgtEl>
                                          <p:spTgt spid="43010"/>
                                        </p:tgtEl>
                                        <p:attrNameLst>
                                          <p:attrName>ppt_x</p:attrName>
                                        </p:attrNameLst>
                                      </p:cBhvr>
                                      <p:tavLst>
                                        <p:tav tm="0">
                                          <p:val>
                                            <p:strVal val="#ppt_x"/>
                                          </p:val>
                                        </p:tav>
                                        <p:tav tm="100000">
                                          <p:val>
                                            <p:strVal val="#ppt_x"/>
                                          </p:val>
                                        </p:tav>
                                      </p:tavLst>
                                    </p:anim>
                                    <p:anim calcmode="lin" valueType="num">
                                      <p:cBhvr additive="base">
                                        <p:cTn id="38" dur="500" fill="hold"/>
                                        <p:tgtEl>
                                          <p:spTgt spid="430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3014"/>
                                        </p:tgtEl>
                                        <p:attrNameLst>
                                          <p:attrName>style.visibility</p:attrName>
                                        </p:attrNameLst>
                                      </p:cBhvr>
                                      <p:to>
                                        <p:strVal val="visible"/>
                                      </p:to>
                                    </p:set>
                                    <p:anim calcmode="lin" valueType="num">
                                      <p:cBhvr additive="base">
                                        <p:cTn id="49" dur="500" fill="hold"/>
                                        <p:tgtEl>
                                          <p:spTgt spid="43014"/>
                                        </p:tgtEl>
                                        <p:attrNameLst>
                                          <p:attrName>ppt_x</p:attrName>
                                        </p:attrNameLst>
                                      </p:cBhvr>
                                      <p:tavLst>
                                        <p:tav tm="0">
                                          <p:val>
                                            <p:strVal val="#ppt_x"/>
                                          </p:val>
                                        </p:tav>
                                        <p:tav tm="100000">
                                          <p:val>
                                            <p:strVal val="#ppt_x"/>
                                          </p:val>
                                        </p:tav>
                                      </p:tavLst>
                                    </p:anim>
                                    <p:anim calcmode="lin" valueType="num">
                                      <p:cBhvr additive="base">
                                        <p:cTn id="50" dur="500" fill="hold"/>
                                        <p:tgtEl>
                                          <p:spTgt spid="430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3015"/>
                                        </p:tgtEl>
                                        <p:attrNameLst>
                                          <p:attrName>style.visibility</p:attrName>
                                        </p:attrNameLst>
                                      </p:cBhvr>
                                      <p:to>
                                        <p:strVal val="visible"/>
                                      </p:to>
                                    </p:set>
                                    <p:anim calcmode="lin" valueType="num">
                                      <p:cBhvr additive="base">
                                        <p:cTn id="55" dur="500" fill="hold"/>
                                        <p:tgtEl>
                                          <p:spTgt spid="43015"/>
                                        </p:tgtEl>
                                        <p:attrNameLst>
                                          <p:attrName>ppt_x</p:attrName>
                                        </p:attrNameLst>
                                      </p:cBhvr>
                                      <p:tavLst>
                                        <p:tav tm="0">
                                          <p:val>
                                            <p:strVal val="#ppt_x"/>
                                          </p:val>
                                        </p:tav>
                                        <p:tav tm="100000">
                                          <p:val>
                                            <p:strVal val="#ppt_x"/>
                                          </p:val>
                                        </p:tav>
                                      </p:tavLst>
                                    </p:anim>
                                    <p:anim calcmode="lin" valueType="num">
                                      <p:cBhvr additive="base">
                                        <p:cTn id="56" dur="500" fill="hold"/>
                                        <p:tgtEl>
                                          <p:spTgt spid="430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4100" name="TextBox 5"/>
          <p:cNvSpPr txBox="1">
            <a:spLocks noChangeArrowheads="1"/>
          </p:cNvSpPr>
          <p:nvPr/>
        </p:nvSpPr>
        <p:spPr bwMode="auto">
          <a:xfrm>
            <a:off x="1374775" y="2438400"/>
            <a:ext cx="6899275" cy="2246313"/>
          </a:xfrm>
          <a:prstGeom prst="rect">
            <a:avLst/>
          </a:prstGeom>
          <a:noFill/>
          <a:ln w="9525">
            <a:noFill/>
            <a:miter lim="800000"/>
            <a:headEnd/>
            <a:tailEnd/>
          </a:ln>
        </p:spPr>
        <p:txBody>
          <a:bodyPr>
            <a:spAutoFit/>
          </a:bodyPr>
          <a:lstStyle/>
          <a:p>
            <a:r>
              <a:rPr lang="en-US" sz="2800">
                <a:latin typeface="Comic Sans MS" pitchFamily="66" charset="0"/>
              </a:rPr>
              <a:t>From a club of 24 members, a President, Vice President, Secretary, Treasurer and Historian are to be elected.  In how many ways can the offices be filled?</a:t>
            </a:r>
          </a:p>
        </p:txBody>
      </p:sp>
      <p:graphicFrame>
        <p:nvGraphicFramePr>
          <p:cNvPr id="4098" name="Object 6"/>
          <p:cNvGraphicFramePr>
            <a:graphicFrameLocks noChangeAspect="1"/>
          </p:cNvGraphicFramePr>
          <p:nvPr/>
        </p:nvGraphicFramePr>
        <p:xfrm>
          <a:off x="4521200" y="3340100"/>
          <a:ext cx="101600" cy="177800"/>
        </p:xfrm>
        <a:graphic>
          <a:graphicData uri="http://schemas.openxmlformats.org/presentationml/2006/ole">
            <p:oleObj spid="_x0000_s4098" name="Equation" r:id="rId4" imgW="101520" imgH="177480" progId="Equation.3">
              <p:embed/>
            </p:oleObj>
          </a:graphicData>
        </a:graphic>
      </p:graphicFrame>
      <p:sp>
        <p:nvSpPr>
          <p:cNvPr id="4101"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AnswerNow"/>
          <p:cNvGrpSpPr>
            <a:grpSpLocks/>
          </p:cNvGrpSpPr>
          <p:nvPr/>
        </p:nvGrpSpPr>
        <p:grpSpPr bwMode="auto">
          <a:xfrm>
            <a:off x="6116638" y="4940300"/>
            <a:ext cx="2222500" cy="444500"/>
            <a:chOff x="2180" y="3960"/>
            <a:chExt cx="1400" cy="280"/>
          </a:xfrm>
        </p:grpSpPr>
        <p:sp>
          <p:nvSpPr>
            <p:cNvPr id="10" name="ANShape"/>
            <p:cNvSpPr>
              <a:spLocks noChangeArrowheads="1"/>
            </p:cNvSpPr>
            <p:nvPr/>
          </p:nvSpPr>
          <p:spPr bwMode="auto">
            <a:xfrm>
              <a:off x="2180" y="3960"/>
              <a:ext cx="1400" cy="280"/>
            </a:xfrm>
            <a:prstGeom prst="roundRect">
              <a:avLst>
                <a:gd name="adj" fmla="val 16667"/>
              </a:avLst>
            </a:prstGeom>
            <a:gradFill rotWithShape="0">
              <a:gsLst>
                <a:gs pos="0">
                  <a:srgbClr val="000000"/>
                </a:gs>
                <a:gs pos="39999">
                  <a:srgbClr val="0A128C">
                    <a:alpha val="80001"/>
                  </a:srgbClr>
                </a:gs>
                <a:gs pos="70000">
                  <a:srgbClr val="181CC7">
                    <a:alpha val="65000"/>
                  </a:srgbClr>
                </a:gs>
                <a:gs pos="88000">
                  <a:srgbClr val="7005D4">
                    <a:alpha val="56000"/>
                  </a:srgbClr>
                </a:gs>
                <a:gs pos="100000">
                  <a:srgbClr val="8C3D91">
                    <a:alpha val="50000"/>
                  </a:srgbClr>
                </a:gs>
              </a:gsLst>
              <a:lin ang="5400000" scaled="1"/>
            </a:gradFill>
            <a:ln w="25400">
              <a:solidFill>
                <a:schemeClr val="tx1"/>
              </a:solidFill>
              <a:round/>
              <a:headEnd/>
              <a:tailEnd/>
            </a:ln>
            <a:effectLst/>
            <a:extLst>
              <a:ext uri="{AF507438-7753-43E0-B8FC-AC1667EBCBE1}"/>
            </a:extLst>
          </p:spPr>
          <p:txBody>
            <a:bodyPr wrap="none" anchor="ctr"/>
            <a:ls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defRPr/>
              </a:pPr>
              <a:endParaRPr lang="en-US"/>
            </a:p>
          </p:txBody>
        </p:sp>
        <p:sp>
          <p:nvSpPr>
            <p:cNvPr id="4106" name="ANText"/>
            <p:cNvSpPr txBox="1">
              <a:spLocks noChangeArrowheads="1"/>
            </p:cNvSpPr>
            <p:nvPr/>
          </p:nvSpPr>
          <p:spPr bwMode="auto">
            <a:xfrm>
              <a:off x="2180" y="3960"/>
              <a:ext cx="1400" cy="280"/>
            </a:xfrm>
            <a:prstGeom prst="rect">
              <a:avLst/>
            </a:prstGeom>
            <a:noFill/>
            <a:ln w="9525">
              <a:noFill/>
              <a:miter lim="800000"/>
              <a:headEnd/>
              <a:tailEnd/>
            </a:ln>
          </p:spPr>
          <p:txBody>
            <a:bodyPr anchor="ctr" anchorCtr="1"/>
            <a:lstStyle/>
            <a:p>
              <a:pPr algn="ctr" eaLnBrk="0" hangingPunct="0"/>
              <a:r>
                <a:rPr lang="en-US" sz="2400" b="1">
                  <a:solidFill>
                    <a:srgbClr val="FFFFFF"/>
                  </a:solidFill>
                  <a:latin typeface="Times" pitchFamily="18" charset="0"/>
                </a:rPr>
                <a:t>Answer Now</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5125" name="TextBox 5"/>
          <p:cNvSpPr txBox="1">
            <a:spLocks noChangeArrowheads="1"/>
          </p:cNvSpPr>
          <p:nvPr/>
        </p:nvSpPr>
        <p:spPr bwMode="auto">
          <a:xfrm>
            <a:off x="1374775" y="2438400"/>
            <a:ext cx="6899275" cy="2246313"/>
          </a:xfrm>
          <a:prstGeom prst="rect">
            <a:avLst/>
          </a:prstGeom>
          <a:noFill/>
          <a:ln w="9525">
            <a:noFill/>
            <a:miter lim="800000"/>
            <a:headEnd/>
            <a:tailEnd/>
          </a:ln>
        </p:spPr>
        <p:txBody>
          <a:bodyPr>
            <a:spAutoFit/>
          </a:bodyPr>
          <a:lstStyle/>
          <a:p>
            <a:r>
              <a:rPr lang="en-US" sz="2800">
                <a:latin typeface="Comic Sans MS" pitchFamily="66" charset="0"/>
              </a:rPr>
              <a:t>From a club of 24 members, a President, Vice President, Secretary, Treasurer and Historian are to be elected.  In how many ways can the offices be filled?</a:t>
            </a:r>
          </a:p>
        </p:txBody>
      </p:sp>
      <p:graphicFrame>
        <p:nvGraphicFramePr>
          <p:cNvPr id="5122" name="Object 6"/>
          <p:cNvGraphicFramePr>
            <a:graphicFrameLocks noChangeAspect="1"/>
          </p:cNvGraphicFramePr>
          <p:nvPr/>
        </p:nvGraphicFramePr>
        <p:xfrm>
          <a:off x="4521200" y="3340100"/>
          <a:ext cx="101600" cy="177800"/>
        </p:xfrm>
        <a:graphic>
          <a:graphicData uri="http://schemas.openxmlformats.org/presentationml/2006/ole">
            <p:oleObj spid="_x0000_s5122" name="Equation" r:id="rId4" imgW="101520" imgH="177480" progId="Equation.3">
              <p:embed/>
            </p:oleObj>
          </a:graphicData>
        </a:graphic>
      </p:graphicFrame>
      <p:sp>
        <p:nvSpPr>
          <p:cNvPr id="5126"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aphicFrame>
        <p:nvGraphicFramePr>
          <p:cNvPr id="3" name="Object 2"/>
          <p:cNvGraphicFramePr>
            <a:graphicFrameLocks noChangeAspect="1"/>
          </p:cNvGraphicFramePr>
          <p:nvPr/>
        </p:nvGraphicFramePr>
        <p:xfrm>
          <a:off x="1600200" y="4684713"/>
          <a:ext cx="5816600" cy="1911350"/>
        </p:xfrm>
        <a:graphic>
          <a:graphicData uri="http://schemas.openxmlformats.org/presentationml/2006/ole">
            <p:oleObj spid="_x0000_s5123" name="Equation" r:id="rId5" imgW="2006280" imgH="6602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3" name="TextBox 2"/>
          <p:cNvSpPr txBox="1">
            <a:spLocks noChangeArrowheads="1"/>
          </p:cNvSpPr>
          <p:nvPr/>
        </p:nvSpPr>
        <p:spPr bwMode="auto">
          <a:xfrm>
            <a:off x="1562100" y="1981200"/>
            <a:ext cx="6096000" cy="1384300"/>
          </a:xfrm>
          <a:prstGeom prst="rect">
            <a:avLst/>
          </a:prstGeom>
          <a:noFill/>
          <a:ln w="9525">
            <a:noFill/>
            <a:miter lim="800000"/>
            <a:headEnd/>
            <a:tailEnd/>
          </a:ln>
        </p:spPr>
        <p:txBody>
          <a:bodyPr>
            <a:spAutoFit/>
          </a:bodyPr>
          <a:lstStyle/>
          <a:p>
            <a:r>
              <a:rPr lang="en-US" sz="2800">
                <a:latin typeface="Comic Sans MS" pitchFamily="66" charset="0"/>
              </a:rPr>
              <a:t>A </a:t>
            </a:r>
            <a:r>
              <a:rPr lang="en-US" sz="2800" b="1">
                <a:solidFill>
                  <a:srgbClr val="FF0000"/>
                </a:solidFill>
                <a:latin typeface="Comic Sans MS" pitchFamily="66" charset="0"/>
              </a:rPr>
              <a:t>Combination</a:t>
            </a:r>
            <a:r>
              <a:rPr lang="en-US" sz="2800">
                <a:latin typeface="Comic Sans MS" pitchFamily="66" charset="0"/>
              </a:rPr>
              <a:t> is an arrangement  of items in which order does not matter.  </a:t>
            </a:r>
          </a:p>
        </p:txBody>
      </p:sp>
      <p:sp>
        <p:nvSpPr>
          <p:cNvPr id="5" name="TextBox 4"/>
          <p:cNvSpPr txBox="1">
            <a:spLocks noChangeArrowheads="1"/>
          </p:cNvSpPr>
          <p:nvPr/>
        </p:nvSpPr>
        <p:spPr bwMode="auto">
          <a:xfrm>
            <a:off x="995363" y="3376613"/>
            <a:ext cx="7305675" cy="708025"/>
          </a:xfrm>
          <a:prstGeom prst="rect">
            <a:avLst/>
          </a:prstGeom>
          <a:noFill/>
          <a:ln w="9525">
            <a:noFill/>
            <a:miter lim="800000"/>
            <a:headEnd/>
            <a:tailEnd/>
          </a:ln>
        </p:spPr>
        <p:txBody>
          <a:bodyPr wrap="none">
            <a:spAutoFit/>
          </a:bodyPr>
          <a:lstStyle/>
          <a:p>
            <a:r>
              <a:rPr lang="en-US" sz="4000">
                <a:solidFill>
                  <a:srgbClr val="FF0000"/>
                </a:solidFill>
                <a:latin typeface="Comic Sans MS" pitchFamily="66" charset="0"/>
              </a:rPr>
              <a:t>ORDER DOES NOT MATTER!</a:t>
            </a:r>
          </a:p>
        </p:txBody>
      </p:sp>
      <p:sp>
        <p:nvSpPr>
          <p:cNvPr id="6" name="TextBox 5"/>
          <p:cNvSpPr txBox="1">
            <a:spLocks noChangeArrowheads="1"/>
          </p:cNvSpPr>
          <p:nvPr/>
        </p:nvSpPr>
        <p:spPr bwMode="auto">
          <a:xfrm>
            <a:off x="952500" y="4117975"/>
            <a:ext cx="7315200" cy="1814513"/>
          </a:xfrm>
          <a:prstGeom prst="rect">
            <a:avLst/>
          </a:prstGeom>
          <a:noFill/>
          <a:ln w="9525">
            <a:noFill/>
            <a:miter lim="800000"/>
            <a:headEnd/>
            <a:tailEnd/>
          </a:ln>
        </p:spPr>
        <p:txBody>
          <a:bodyPr>
            <a:spAutoFit/>
          </a:bodyPr>
          <a:lstStyle/>
          <a:p>
            <a:r>
              <a:rPr lang="en-US" sz="2800"/>
              <a:t>Since the order does not matter in combinations, there are fewer combinations than permutations.  The combinations  are a "subset" of the permutations.</a:t>
            </a:r>
            <a:endParaRPr lang="en-US" sz="28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6149" name="TextBox 5"/>
          <p:cNvSpPr txBox="1">
            <a:spLocks noChangeArrowheads="1"/>
          </p:cNvSpPr>
          <p:nvPr/>
        </p:nvSpPr>
        <p:spPr bwMode="auto">
          <a:xfrm>
            <a:off x="1160463" y="2209800"/>
            <a:ext cx="6899275" cy="1384300"/>
          </a:xfrm>
          <a:prstGeom prst="rect">
            <a:avLst/>
          </a:prstGeom>
          <a:noFill/>
          <a:ln w="9525">
            <a:noFill/>
            <a:miter lim="800000"/>
            <a:headEnd/>
            <a:tailEnd/>
          </a:ln>
        </p:spPr>
        <p:txBody>
          <a:bodyPr>
            <a:spAutoFit/>
          </a:bodyPr>
          <a:lstStyle/>
          <a:p>
            <a:r>
              <a:rPr lang="en-US" sz="2800">
                <a:latin typeface="Comic Sans MS" pitchFamily="66" charset="0"/>
              </a:rPr>
              <a:t>To find the number of Combinations of n items chosen r at a time, you can use the formula</a:t>
            </a:r>
          </a:p>
        </p:txBody>
      </p:sp>
      <p:graphicFrame>
        <p:nvGraphicFramePr>
          <p:cNvPr id="4" name="Object 3"/>
          <p:cNvGraphicFramePr>
            <a:graphicFrameLocks noChangeAspect="1"/>
          </p:cNvGraphicFramePr>
          <p:nvPr/>
        </p:nvGraphicFramePr>
        <p:xfrm>
          <a:off x="931863" y="3529013"/>
          <a:ext cx="7358062" cy="1420812"/>
        </p:xfrm>
        <a:graphic>
          <a:graphicData uri="http://schemas.openxmlformats.org/presentationml/2006/ole">
            <p:oleObj spid="_x0000_s6146" name="Equation" r:id="rId4" imgW="2171520" imgH="419040" progId="Equation.3">
              <p:embed/>
            </p:oleObj>
          </a:graphicData>
        </a:graphic>
      </p:graphicFrame>
      <p:graphicFrame>
        <p:nvGraphicFramePr>
          <p:cNvPr id="6147" name="Object 6"/>
          <p:cNvGraphicFramePr>
            <a:graphicFrameLocks noChangeAspect="1"/>
          </p:cNvGraphicFramePr>
          <p:nvPr/>
        </p:nvGraphicFramePr>
        <p:xfrm>
          <a:off x="4521200" y="3340100"/>
          <a:ext cx="101600" cy="177800"/>
        </p:xfrm>
        <a:graphic>
          <a:graphicData uri="http://schemas.openxmlformats.org/presentationml/2006/ole">
            <p:oleObj spid="_x0000_s6147" name="Equation" r:id="rId5" imgW="101520" imgH="1774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7174" name="TextBox 5"/>
          <p:cNvSpPr txBox="1">
            <a:spLocks noChangeArrowheads="1"/>
          </p:cNvSpPr>
          <p:nvPr/>
        </p:nvSpPr>
        <p:spPr bwMode="auto">
          <a:xfrm>
            <a:off x="1160463" y="1905000"/>
            <a:ext cx="6899275" cy="1384300"/>
          </a:xfrm>
          <a:prstGeom prst="rect">
            <a:avLst/>
          </a:prstGeom>
          <a:noFill/>
          <a:ln w="9525">
            <a:noFill/>
            <a:miter lim="800000"/>
            <a:headEnd/>
            <a:tailEnd/>
          </a:ln>
        </p:spPr>
        <p:txBody>
          <a:bodyPr>
            <a:spAutoFit/>
          </a:bodyPr>
          <a:lstStyle/>
          <a:p>
            <a:r>
              <a:rPr lang="en-US" sz="2800">
                <a:latin typeface="Comic Sans MS" pitchFamily="66" charset="0"/>
              </a:rPr>
              <a:t>To find the number of Combinations of n items chosen r at a time, you can use the formula</a:t>
            </a:r>
          </a:p>
        </p:txBody>
      </p:sp>
      <p:graphicFrame>
        <p:nvGraphicFramePr>
          <p:cNvPr id="7170" name="Object 3"/>
          <p:cNvGraphicFramePr>
            <a:graphicFrameLocks noChangeAspect="1"/>
          </p:cNvGraphicFramePr>
          <p:nvPr/>
        </p:nvGraphicFramePr>
        <p:xfrm>
          <a:off x="1493838" y="2895600"/>
          <a:ext cx="6232525" cy="1203325"/>
        </p:xfrm>
        <a:graphic>
          <a:graphicData uri="http://schemas.openxmlformats.org/presentationml/2006/ole">
            <p:oleObj spid="_x0000_s7170" name="Equation" r:id="rId4" imgW="2171520" imgH="419040" progId="Equation.3">
              <p:embed/>
            </p:oleObj>
          </a:graphicData>
        </a:graphic>
      </p:graphicFrame>
      <p:graphicFrame>
        <p:nvGraphicFramePr>
          <p:cNvPr id="7171" name="Object 6"/>
          <p:cNvGraphicFramePr>
            <a:graphicFrameLocks noChangeAspect="1"/>
          </p:cNvGraphicFramePr>
          <p:nvPr/>
        </p:nvGraphicFramePr>
        <p:xfrm>
          <a:off x="4521200" y="3340100"/>
          <a:ext cx="101600" cy="177800"/>
        </p:xfrm>
        <a:graphic>
          <a:graphicData uri="http://schemas.openxmlformats.org/presentationml/2006/ole">
            <p:oleObj spid="_x0000_s7171" name="Equation" r:id="rId5" imgW="101520" imgH="177480" progId="Equation.3">
              <p:embed/>
            </p:oleObj>
          </a:graphicData>
        </a:graphic>
      </p:graphicFrame>
      <p:graphicFrame>
        <p:nvGraphicFramePr>
          <p:cNvPr id="3" name="Object 2"/>
          <p:cNvGraphicFramePr>
            <a:graphicFrameLocks noChangeAspect="1"/>
          </p:cNvGraphicFramePr>
          <p:nvPr/>
        </p:nvGraphicFramePr>
        <p:xfrm>
          <a:off x="1600200" y="4191000"/>
          <a:ext cx="5557838" cy="2395538"/>
        </p:xfrm>
        <a:graphic>
          <a:graphicData uri="http://schemas.openxmlformats.org/presentationml/2006/ole">
            <p:oleObj spid="_x0000_s7172" name="Equation" r:id="rId6" imgW="1942920" imgH="8380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8196" name="TextBox 5"/>
          <p:cNvSpPr txBox="1">
            <a:spLocks noChangeArrowheads="1"/>
          </p:cNvSpPr>
          <p:nvPr/>
        </p:nvSpPr>
        <p:spPr bwMode="auto">
          <a:xfrm>
            <a:off x="1227138" y="2743200"/>
            <a:ext cx="7092950" cy="2062163"/>
          </a:xfrm>
          <a:prstGeom prst="rect">
            <a:avLst/>
          </a:prstGeom>
          <a:noFill/>
          <a:ln w="9525">
            <a:noFill/>
            <a:miter lim="800000"/>
            <a:headEnd/>
            <a:tailEnd/>
          </a:ln>
        </p:spPr>
        <p:txBody>
          <a:bodyPr>
            <a:spAutoFit/>
          </a:bodyPr>
          <a:lstStyle/>
          <a:p>
            <a:r>
              <a:rPr lang="en-US" sz="3200">
                <a:latin typeface="Comic Sans MS" pitchFamily="66" charset="0"/>
              </a:rPr>
              <a:t>To play a particular card game, each player is dealt five cards from a standard deck of 52 cards. How many different hands are possible?</a:t>
            </a:r>
          </a:p>
        </p:txBody>
      </p:sp>
      <p:graphicFrame>
        <p:nvGraphicFramePr>
          <p:cNvPr id="8194" name="Object 6"/>
          <p:cNvGraphicFramePr>
            <a:graphicFrameLocks noChangeAspect="1"/>
          </p:cNvGraphicFramePr>
          <p:nvPr/>
        </p:nvGraphicFramePr>
        <p:xfrm>
          <a:off x="4521200" y="3340100"/>
          <a:ext cx="101600" cy="177800"/>
        </p:xfrm>
        <a:graphic>
          <a:graphicData uri="http://schemas.openxmlformats.org/presentationml/2006/ole">
            <p:oleObj spid="_x0000_s8194" name="Equation" r:id="rId4" imgW="101520" imgH="177480" progId="Equation.3">
              <p:embed/>
            </p:oleObj>
          </a:graphicData>
        </a:graphic>
      </p:graphicFrame>
      <p:sp>
        <p:nvSpPr>
          <p:cNvPr id="8197"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AnswerNow"/>
          <p:cNvGrpSpPr>
            <a:grpSpLocks/>
          </p:cNvGrpSpPr>
          <p:nvPr/>
        </p:nvGrpSpPr>
        <p:grpSpPr bwMode="auto">
          <a:xfrm>
            <a:off x="6097588" y="5167313"/>
            <a:ext cx="2222500" cy="444500"/>
            <a:chOff x="2180" y="3960"/>
            <a:chExt cx="1400" cy="280"/>
          </a:xfrm>
        </p:grpSpPr>
        <p:sp>
          <p:nvSpPr>
            <p:cNvPr id="10" name="ANShape"/>
            <p:cNvSpPr>
              <a:spLocks noChangeArrowheads="1"/>
            </p:cNvSpPr>
            <p:nvPr/>
          </p:nvSpPr>
          <p:spPr bwMode="auto">
            <a:xfrm>
              <a:off x="2180" y="3960"/>
              <a:ext cx="1400" cy="280"/>
            </a:xfrm>
            <a:prstGeom prst="roundRect">
              <a:avLst>
                <a:gd name="adj" fmla="val 16667"/>
              </a:avLst>
            </a:prstGeom>
            <a:gradFill rotWithShape="0">
              <a:gsLst>
                <a:gs pos="0">
                  <a:srgbClr val="000000"/>
                </a:gs>
                <a:gs pos="39999">
                  <a:srgbClr val="0A128C">
                    <a:alpha val="80001"/>
                  </a:srgbClr>
                </a:gs>
                <a:gs pos="70000">
                  <a:srgbClr val="181CC7">
                    <a:alpha val="65000"/>
                  </a:srgbClr>
                </a:gs>
                <a:gs pos="88000">
                  <a:srgbClr val="7005D4">
                    <a:alpha val="56000"/>
                  </a:srgbClr>
                </a:gs>
                <a:gs pos="100000">
                  <a:srgbClr val="8C3D91">
                    <a:alpha val="50000"/>
                  </a:srgbClr>
                </a:gs>
              </a:gsLst>
              <a:lin ang="5400000" scaled="1"/>
            </a:gradFill>
            <a:ln w="25400">
              <a:solidFill>
                <a:schemeClr val="tx1"/>
              </a:solidFill>
              <a:round/>
              <a:headEnd/>
              <a:tailEnd/>
            </a:ln>
            <a:effectLst/>
            <a:extLst>
              <a:ext uri="{AF507438-7753-43E0-B8FC-AC1667EBCBE1}"/>
            </a:extLst>
          </p:spPr>
          <p:txBody>
            <a:bodyPr wrap="none" anchor="ctr"/>
            <a:ls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defRPr/>
              </a:pPr>
              <a:endParaRPr lang="en-US"/>
            </a:p>
          </p:txBody>
        </p:sp>
        <p:sp>
          <p:nvSpPr>
            <p:cNvPr id="8202" name="ANText"/>
            <p:cNvSpPr txBox="1">
              <a:spLocks noChangeArrowheads="1"/>
            </p:cNvSpPr>
            <p:nvPr/>
          </p:nvSpPr>
          <p:spPr bwMode="auto">
            <a:xfrm>
              <a:off x="2180" y="3960"/>
              <a:ext cx="1400" cy="280"/>
            </a:xfrm>
            <a:prstGeom prst="rect">
              <a:avLst/>
            </a:prstGeom>
            <a:noFill/>
            <a:ln w="9525">
              <a:noFill/>
              <a:miter lim="800000"/>
              <a:headEnd/>
              <a:tailEnd/>
            </a:ln>
          </p:spPr>
          <p:txBody>
            <a:bodyPr anchor="ctr" anchorCtr="1"/>
            <a:lstStyle/>
            <a:p>
              <a:pPr algn="ctr" eaLnBrk="0" hangingPunct="0"/>
              <a:r>
                <a:rPr lang="en-US" sz="2400" b="1">
                  <a:solidFill>
                    <a:srgbClr val="FFFFFF"/>
                  </a:solidFill>
                  <a:latin typeface="Times" pitchFamily="18" charset="0"/>
                </a:rPr>
                <a:t>Answer Now</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9221" name="TextBox 5"/>
          <p:cNvSpPr txBox="1">
            <a:spLocks noChangeArrowheads="1"/>
          </p:cNvSpPr>
          <p:nvPr/>
        </p:nvSpPr>
        <p:spPr bwMode="auto">
          <a:xfrm>
            <a:off x="1905000" y="1806575"/>
            <a:ext cx="7092950" cy="2062163"/>
          </a:xfrm>
          <a:prstGeom prst="rect">
            <a:avLst/>
          </a:prstGeom>
          <a:noFill/>
          <a:ln w="9525">
            <a:noFill/>
            <a:miter lim="800000"/>
            <a:headEnd/>
            <a:tailEnd/>
          </a:ln>
        </p:spPr>
        <p:txBody>
          <a:bodyPr>
            <a:spAutoFit/>
          </a:bodyPr>
          <a:lstStyle/>
          <a:p>
            <a:r>
              <a:rPr lang="en-US" sz="3200">
                <a:latin typeface="Comic Sans MS" pitchFamily="66" charset="0"/>
              </a:rPr>
              <a:t>To play a particular card game, each player is dealt five cards from a standard deck of 52 cards. How many different hands are possible?</a:t>
            </a:r>
          </a:p>
        </p:txBody>
      </p:sp>
      <p:graphicFrame>
        <p:nvGraphicFramePr>
          <p:cNvPr id="9218" name="Object 6"/>
          <p:cNvGraphicFramePr>
            <a:graphicFrameLocks noChangeAspect="1"/>
          </p:cNvGraphicFramePr>
          <p:nvPr/>
        </p:nvGraphicFramePr>
        <p:xfrm>
          <a:off x="4521200" y="3340100"/>
          <a:ext cx="101600" cy="177800"/>
        </p:xfrm>
        <a:graphic>
          <a:graphicData uri="http://schemas.openxmlformats.org/presentationml/2006/ole">
            <p:oleObj spid="_x0000_s9218" name="Equation" r:id="rId4" imgW="101520" imgH="177480" progId="Equation.3">
              <p:embed/>
            </p:oleObj>
          </a:graphicData>
        </a:graphic>
      </p:graphicFrame>
      <p:sp>
        <p:nvSpPr>
          <p:cNvPr id="9222" name="Rectangle 7"/>
          <p:cNvSpPr>
            <a:spLocks noChangeArrowheads="1"/>
          </p:cNvSpPr>
          <p:nvPr/>
        </p:nvSpPr>
        <p:spPr bwMode="auto">
          <a:xfrm>
            <a:off x="0" y="2027238"/>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aphicFrame>
        <p:nvGraphicFramePr>
          <p:cNvPr id="3" name="Object 2"/>
          <p:cNvGraphicFramePr>
            <a:graphicFrameLocks noChangeAspect="1"/>
          </p:cNvGraphicFramePr>
          <p:nvPr/>
        </p:nvGraphicFramePr>
        <p:xfrm>
          <a:off x="1939925" y="3868738"/>
          <a:ext cx="5889625" cy="2425700"/>
        </p:xfrm>
        <a:graphic>
          <a:graphicData uri="http://schemas.openxmlformats.org/presentationml/2006/ole">
            <p:oleObj spid="_x0000_s9219" name="Equation" r:id="rId5" imgW="2031840" imgH="8380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1371600" y="304800"/>
            <a:ext cx="6477000" cy="1446213"/>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 on the Calculator</a:t>
            </a:r>
          </a:p>
        </p:txBody>
      </p:sp>
      <p:sp>
        <p:nvSpPr>
          <p:cNvPr id="3" name="TextBox 2"/>
          <p:cNvSpPr txBox="1">
            <a:spLocks noChangeArrowheads="1"/>
          </p:cNvSpPr>
          <p:nvPr/>
        </p:nvSpPr>
        <p:spPr bwMode="auto">
          <a:xfrm>
            <a:off x="533400" y="1981200"/>
            <a:ext cx="8229600" cy="3108325"/>
          </a:xfrm>
          <a:prstGeom prst="rect">
            <a:avLst/>
          </a:prstGeom>
          <a:noFill/>
          <a:ln w="9525">
            <a:noFill/>
            <a:miter lim="800000"/>
            <a:headEnd/>
            <a:tailEnd/>
          </a:ln>
        </p:spPr>
        <p:txBody>
          <a:bodyPr>
            <a:spAutoFit/>
          </a:bodyPr>
          <a:lstStyle/>
          <a:p>
            <a:r>
              <a:rPr lang="en-US" sz="2800">
                <a:latin typeface="Comic Sans MS" pitchFamily="66" charset="0"/>
              </a:rPr>
              <a:t>You can use your calculator to find combinations</a:t>
            </a:r>
          </a:p>
          <a:p>
            <a:pPr>
              <a:buFont typeface="Arial" charset="0"/>
              <a:buChar char="•"/>
            </a:pPr>
            <a:r>
              <a:rPr lang="en-US" sz="2800">
                <a:latin typeface="Comic Sans MS" pitchFamily="66" charset="0"/>
              </a:rPr>
              <a:t> To find the number of combinations of 10 items taken 6 at a time (</a:t>
            </a:r>
            <a:r>
              <a:rPr lang="en-US" sz="2800" baseline="-25000">
                <a:latin typeface="Comic Sans MS" pitchFamily="66" charset="0"/>
              </a:rPr>
              <a:t>10</a:t>
            </a:r>
            <a:r>
              <a:rPr lang="en-US" sz="2800">
                <a:latin typeface="Comic Sans MS" pitchFamily="66" charset="0"/>
              </a:rPr>
              <a:t>C</a:t>
            </a:r>
            <a:r>
              <a:rPr lang="en-US" sz="2800" baseline="-25000">
                <a:latin typeface="Comic Sans MS" pitchFamily="66" charset="0"/>
              </a:rPr>
              <a:t>6</a:t>
            </a:r>
            <a:r>
              <a:rPr lang="en-US" sz="2800">
                <a:latin typeface="Comic Sans MS" pitchFamily="66" charset="0"/>
              </a:rPr>
              <a:t>): </a:t>
            </a:r>
          </a:p>
          <a:p>
            <a:pPr>
              <a:buFont typeface="Arial" charset="0"/>
              <a:buChar char="•"/>
            </a:pPr>
            <a:r>
              <a:rPr lang="en-US" sz="2800">
                <a:latin typeface="Comic Sans MS" pitchFamily="66" charset="0"/>
              </a:rPr>
              <a:t> Type the total number of items</a:t>
            </a:r>
          </a:p>
          <a:p>
            <a:pPr>
              <a:buFont typeface="Arial" charset="0"/>
              <a:buChar char="•"/>
            </a:pPr>
            <a:r>
              <a:rPr lang="en-US" sz="2800">
                <a:latin typeface="Comic Sans MS" pitchFamily="66" charset="0"/>
              </a:rPr>
              <a:t> Go to the MATH menu and arrow over to PRB</a:t>
            </a:r>
          </a:p>
          <a:p>
            <a:pPr>
              <a:buFont typeface="Arial" charset="0"/>
              <a:buChar char="•"/>
            </a:pPr>
            <a:r>
              <a:rPr lang="en-US" sz="2800">
                <a:latin typeface="Comic Sans MS" pitchFamily="66" charset="0"/>
              </a:rPr>
              <a:t> Choose option 3: nCr</a:t>
            </a:r>
          </a:p>
          <a:p>
            <a:pPr>
              <a:buFont typeface="Arial" charset="0"/>
              <a:buChar char="•"/>
            </a:pPr>
            <a:r>
              <a:rPr lang="en-US" sz="2800">
                <a:latin typeface="Comic Sans MS" pitchFamily="66" charset="0"/>
              </a:rPr>
              <a:t> Type the number of items you want to order</a:t>
            </a:r>
          </a:p>
        </p:txBody>
      </p:sp>
      <p:pic>
        <p:nvPicPr>
          <p:cNvPr id="44034" name="Picture 2"/>
          <p:cNvPicPr>
            <a:picLocks noChangeAspect="1" noChangeArrowheads="1"/>
          </p:cNvPicPr>
          <p:nvPr/>
        </p:nvPicPr>
        <p:blipFill>
          <a:blip r:embed="rId2" cstate="print"/>
          <a:srcRect/>
          <a:stretch>
            <a:fillRect/>
          </a:stretch>
        </p:blipFill>
        <p:spPr bwMode="auto">
          <a:xfrm>
            <a:off x="2438400" y="5257800"/>
            <a:ext cx="1885950" cy="1276350"/>
          </a:xfrm>
          <a:prstGeom prst="rect">
            <a:avLst/>
          </a:prstGeom>
          <a:noFill/>
          <a:ln w="9525">
            <a:noFill/>
            <a:miter lim="800000"/>
            <a:headEnd/>
            <a:tailEnd/>
          </a:ln>
        </p:spPr>
      </p:pic>
      <p:pic>
        <p:nvPicPr>
          <p:cNvPr id="44035" name="Picture 3"/>
          <p:cNvPicPr>
            <a:picLocks noChangeAspect="1" noChangeArrowheads="1"/>
          </p:cNvPicPr>
          <p:nvPr/>
        </p:nvPicPr>
        <p:blipFill>
          <a:blip r:embed="rId3" cstate="print"/>
          <a:srcRect/>
          <a:stretch>
            <a:fillRect/>
          </a:stretch>
        </p:blipFill>
        <p:spPr bwMode="auto">
          <a:xfrm>
            <a:off x="4572000" y="5257800"/>
            <a:ext cx="1885950" cy="1276350"/>
          </a:xfrm>
          <a:prstGeom prst="rect">
            <a:avLst/>
          </a:prstGeom>
          <a:noFill/>
          <a:ln w="9525">
            <a:noFill/>
            <a:miter lim="800000"/>
            <a:headEnd/>
            <a:tailEnd/>
          </a:ln>
        </p:spPr>
      </p:pic>
      <p:pic>
        <p:nvPicPr>
          <p:cNvPr id="44036" name="Picture 4"/>
          <p:cNvPicPr>
            <a:picLocks noChangeAspect="1" noChangeArrowheads="1"/>
          </p:cNvPicPr>
          <p:nvPr/>
        </p:nvPicPr>
        <p:blipFill>
          <a:blip r:embed="rId4" cstate="print"/>
          <a:srcRect/>
          <a:stretch>
            <a:fillRect/>
          </a:stretch>
        </p:blipFill>
        <p:spPr bwMode="auto">
          <a:xfrm>
            <a:off x="6705600" y="5257800"/>
            <a:ext cx="1885950" cy="1276350"/>
          </a:xfrm>
          <a:prstGeom prst="rect">
            <a:avLst/>
          </a:prstGeom>
          <a:noFill/>
          <a:ln w="9525">
            <a:noFill/>
            <a:miter lim="800000"/>
            <a:headEnd/>
            <a:tailEnd/>
          </a:ln>
        </p:spPr>
      </p:pic>
      <p:pic>
        <p:nvPicPr>
          <p:cNvPr id="7" name="Picture 5"/>
          <p:cNvPicPr>
            <a:picLocks noChangeAspect="1" noChangeArrowheads="1"/>
          </p:cNvPicPr>
          <p:nvPr/>
        </p:nvPicPr>
        <p:blipFill>
          <a:blip r:embed="rId5" cstate="print"/>
          <a:srcRect/>
          <a:stretch>
            <a:fillRect/>
          </a:stretch>
        </p:blipFill>
        <p:spPr bwMode="auto">
          <a:xfrm>
            <a:off x="381000" y="5257800"/>
            <a:ext cx="1885950" cy="12763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4034"/>
                                        </p:tgtEl>
                                        <p:attrNameLst>
                                          <p:attrName>style.visibility</p:attrName>
                                        </p:attrNameLst>
                                      </p:cBhvr>
                                      <p:to>
                                        <p:strVal val="visible"/>
                                      </p:to>
                                    </p:set>
                                    <p:anim calcmode="lin" valueType="num">
                                      <p:cBhvr additive="base">
                                        <p:cTn id="37" dur="500" fill="hold"/>
                                        <p:tgtEl>
                                          <p:spTgt spid="44034"/>
                                        </p:tgtEl>
                                        <p:attrNameLst>
                                          <p:attrName>ppt_x</p:attrName>
                                        </p:attrNameLst>
                                      </p:cBhvr>
                                      <p:tavLst>
                                        <p:tav tm="0">
                                          <p:val>
                                            <p:strVal val="#ppt_x"/>
                                          </p:val>
                                        </p:tav>
                                        <p:tav tm="100000">
                                          <p:val>
                                            <p:strVal val="#ppt_x"/>
                                          </p:val>
                                        </p:tav>
                                      </p:tavLst>
                                    </p:anim>
                                    <p:anim calcmode="lin" valueType="num">
                                      <p:cBhvr additive="base">
                                        <p:cTn id="38" dur="500" fill="hold"/>
                                        <p:tgtEl>
                                          <p:spTgt spid="4403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4035"/>
                                        </p:tgtEl>
                                        <p:attrNameLst>
                                          <p:attrName>style.visibility</p:attrName>
                                        </p:attrNameLst>
                                      </p:cBhvr>
                                      <p:to>
                                        <p:strVal val="visible"/>
                                      </p:to>
                                    </p:set>
                                    <p:anim calcmode="lin" valueType="num">
                                      <p:cBhvr additive="base">
                                        <p:cTn id="49" dur="500" fill="hold"/>
                                        <p:tgtEl>
                                          <p:spTgt spid="44035"/>
                                        </p:tgtEl>
                                        <p:attrNameLst>
                                          <p:attrName>ppt_x</p:attrName>
                                        </p:attrNameLst>
                                      </p:cBhvr>
                                      <p:tavLst>
                                        <p:tav tm="0">
                                          <p:val>
                                            <p:strVal val="#ppt_x"/>
                                          </p:val>
                                        </p:tav>
                                        <p:tav tm="100000">
                                          <p:val>
                                            <p:strVal val="#ppt_x"/>
                                          </p:val>
                                        </p:tav>
                                      </p:tavLst>
                                    </p:anim>
                                    <p:anim calcmode="lin" valueType="num">
                                      <p:cBhvr additive="base">
                                        <p:cTn id="50" dur="500" fill="hold"/>
                                        <p:tgtEl>
                                          <p:spTgt spid="4403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4036"/>
                                        </p:tgtEl>
                                        <p:attrNameLst>
                                          <p:attrName>style.visibility</p:attrName>
                                        </p:attrNameLst>
                                      </p:cBhvr>
                                      <p:to>
                                        <p:strVal val="visible"/>
                                      </p:to>
                                    </p:set>
                                    <p:anim calcmode="lin" valueType="num">
                                      <p:cBhvr additive="base">
                                        <p:cTn id="55" dur="500" fill="hold"/>
                                        <p:tgtEl>
                                          <p:spTgt spid="44036"/>
                                        </p:tgtEl>
                                        <p:attrNameLst>
                                          <p:attrName>ppt_x</p:attrName>
                                        </p:attrNameLst>
                                      </p:cBhvr>
                                      <p:tavLst>
                                        <p:tav tm="0">
                                          <p:val>
                                            <p:strVal val="#ppt_x"/>
                                          </p:val>
                                        </p:tav>
                                        <p:tav tm="100000">
                                          <p:val>
                                            <p:strVal val="#ppt_x"/>
                                          </p:val>
                                        </p:tav>
                                      </p:tavLst>
                                    </p:anim>
                                    <p:anim calcmode="lin" valueType="num">
                                      <p:cBhvr additive="base">
                                        <p:cTn id="56" dur="500" fill="hold"/>
                                        <p:tgtEl>
                                          <p:spTgt spid="440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81000" y="228600"/>
            <a:ext cx="7793038" cy="1462088"/>
          </a:xfrm>
        </p:spPr>
        <p:txBody>
          <a:bodyPr/>
          <a:lstStyle/>
          <a:p>
            <a:pPr algn="ctr" eaLnBrk="1" hangingPunct="1"/>
            <a:r>
              <a:rPr lang="en-US" b="1" smtClean="0">
                <a:latin typeface="Comic Sans MS" pitchFamily="66" charset="0"/>
              </a:rPr>
              <a:t>Objectives:</a:t>
            </a:r>
          </a:p>
        </p:txBody>
      </p:sp>
      <p:sp>
        <p:nvSpPr>
          <p:cNvPr id="17411" name="Content Placeholder 2"/>
          <p:cNvSpPr>
            <a:spLocks noGrp="1"/>
          </p:cNvSpPr>
          <p:nvPr>
            <p:ph idx="1"/>
          </p:nvPr>
        </p:nvSpPr>
        <p:spPr>
          <a:xfrm>
            <a:off x="700088" y="2286000"/>
            <a:ext cx="8458200" cy="4114800"/>
          </a:xfrm>
        </p:spPr>
        <p:txBody>
          <a:bodyPr/>
          <a:lstStyle/>
          <a:p>
            <a:pPr eaLnBrk="1" hangingPunct="1">
              <a:buFont typeface="Wingdings" pitchFamily="2" charset="2"/>
              <a:buChar char="Ø"/>
            </a:pPr>
            <a:r>
              <a:rPr lang="en-US" sz="2800" smtClean="0">
                <a:latin typeface="Comic Sans MS" pitchFamily="66" charset="0"/>
              </a:rPr>
              <a:t>   apply fundamental counting principle</a:t>
            </a:r>
          </a:p>
          <a:p>
            <a:pPr eaLnBrk="1" hangingPunct="1">
              <a:buFont typeface="Wingdings" pitchFamily="2" charset="2"/>
              <a:buChar char="Ø"/>
            </a:pPr>
            <a:endParaRPr lang="en-US" sz="1800" smtClean="0">
              <a:latin typeface="Comic Sans MS" pitchFamily="66" charset="0"/>
            </a:endParaRPr>
          </a:p>
          <a:p>
            <a:pPr eaLnBrk="1" hangingPunct="1">
              <a:buFont typeface="Wingdings" pitchFamily="2" charset="2"/>
              <a:buChar char="Ø"/>
            </a:pPr>
            <a:r>
              <a:rPr lang="en-US" sz="2800" smtClean="0">
                <a:latin typeface="Comic Sans MS" pitchFamily="66" charset="0"/>
              </a:rPr>
              <a:t>   compute permutations</a:t>
            </a:r>
          </a:p>
          <a:p>
            <a:pPr eaLnBrk="1" hangingPunct="1">
              <a:buFont typeface="Wingdings" pitchFamily="2" charset="2"/>
              <a:buChar char="Ø"/>
            </a:pPr>
            <a:endParaRPr lang="en-US" sz="1800" smtClean="0">
              <a:latin typeface="Comic Sans MS" pitchFamily="66" charset="0"/>
            </a:endParaRPr>
          </a:p>
          <a:p>
            <a:pPr eaLnBrk="1" hangingPunct="1">
              <a:buFont typeface="Wingdings" pitchFamily="2" charset="2"/>
              <a:buChar char="Ø"/>
            </a:pPr>
            <a:r>
              <a:rPr lang="en-US" sz="2800" smtClean="0">
                <a:latin typeface="Comic Sans MS" pitchFamily="66" charset="0"/>
              </a:rPr>
              <a:t>   compute combinations</a:t>
            </a:r>
          </a:p>
          <a:p>
            <a:pPr eaLnBrk="1" hangingPunct="1">
              <a:buFont typeface="Wingdings" pitchFamily="2" charset="2"/>
              <a:buChar char="Ø"/>
            </a:pPr>
            <a:endParaRPr lang="en-US" sz="1800" smtClean="0">
              <a:latin typeface="Comic Sans MS" pitchFamily="66" charset="0"/>
            </a:endParaRPr>
          </a:p>
          <a:p>
            <a:pPr eaLnBrk="1" hangingPunct="1">
              <a:buFont typeface="Wingdings" pitchFamily="2" charset="2"/>
              <a:buChar char="Ø"/>
            </a:pPr>
            <a:r>
              <a:rPr lang="en-US" sz="2800" smtClean="0">
                <a:latin typeface="Comic Sans MS" pitchFamily="66" charset="0"/>
              </a:rPr>
              <a:t>   distinguish permutations vs combinations</a:t>
            </a:r>
          </a:p>
          <a:p>
            <a:pPr eaLnBrk="1" hangingPunct="1">
              <a:buFont typeface="Wingdings" pitchFamily="2" charset="2"/>
              <a:buChar char="Ø"/>
            </a:pPr>
            <a:endParaRPr lang="en-US" sz="2800" smtClean="0">
              <a:latin typeface="Comic Sans MS" pitchFamily="66" charset="0"/>
            </a:endParaRPr>
          </a:p>
          <a:p>
            <a:pPr eaLnBrk="1" hangingPunct="1">
              <a:buFont typeface="Wingdings" pitchFamily="2" charset="2"/>
              <a:buChar char="Ø"/>
            </a:pPr>
            <a:r>
              <a:rPr lang="en-US" sz="2800" smtClean="0">
                <a:latin typeface="Comic Sans MS" pitchFamily="66" charset="0"/>
              </a:rPr>
              <a:t>   find probabilities using permutations and combinations</a:t>
            </a:r>
          </a:p>
          <a:p>
            <a:pPr eaLnBrk="1" hangingPunct="1">
              <a:buFont typeface="Wingdings" pitchFamily="2" charset="2"/>
              <a:buNone/>
            </a:pPr>
            <a:endParaRPr lang="en-US" sz="2800" smtClean="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10244" name="TextBox 5"/>
          <p:cNvSpPr txBox="1">
            <a:spLocks noChangeArrowheads="1"/>
          </p:cNvSpPr>
          <p:nvPr/>
        </p:nvSpPr>
        <p:spPr bwMode="auto">
          <a:xfrm>
            <a:off x="1227138" y="2743200"/>
            <a:ext cx="7092950" cy="2062163"/>
          </a:xfrm>
          <a:prstGeom prst="rect">
            <a:avLst/>
          </a:prstGeom>
          <a:noFill/>
          <a:ln w="9525">
            <a:noFill/>
            <a:miter lim="800000"/>
            <a:headEnd/>
            <a:tailEnd/>
          </a:ln>
        </p:spPr>
        <p:txBody>
          <a:bodyPr>
            <a:spAutoFit/>
          </a:bodyPr>
          <a:lstStyle/>
          <a:p>
            <a:r>
              <a:rPr lang="en-US" sz="3200">
                <a:latin typeface="Comic Sans MS" pitchFamily="66" charset="0"/>
              </a:rPr>
              <a:t>A student must answer 3 out of 5 essay questions on a test. In how many different ways can the student select the questions?</a:t>
            </a:r>
          </a:p>
        </p:txBody>
      </p:sp>
      <p:graphicFrame>
        <p:nvGraphicFramePr>
          <p:cNvPr id="10242" name="Object 6"/>
          <p:cNvGraphicFramePr>
            <a:graphicFrameLocks noChangeAspect="1"/>
          </p:cNvGraphicFramePr>
          <p:nvPr/>
        </p:nvGraphicFramePr>
        <p:xfrm>
          <a:off x="4521200" y="3340100"/>
          <a:ext cx="101600" cy="177800"/>
        </p:xfrm>
        <a:graphic>
          <a:graphicData uri="http://schemas.openxmlformats.org/presentationml/2006/ole">
            <p:oleObj spid="_x0000_s10242" name="Equation" r:id="rId4" imgW="101520" imgH="177480" progId="Equation.3">
              <p:embed/>
            </p:oleObj>
          </a:graphicData>
        </a:graphic>
      </p:graphicFrame>
      <p:sp>
        <p:nvSpPr>
          <p:cNvPr id="10245"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AnswerNow"/>
          <p:cNvGrpSpPr>
            <a:grpSpLocks/>
          </p:cNvGrpSpPr>
          <p:nvPr/>
        </p:nvGrpSpPr>
        <p:grpSpPr bwMode="auto">
          <a:xfrm>
            <a:off x="6097588" y="5167313"/>
            <a:ext cx="2222500" cy="444500"/>
            <a:chOff x="2180" y="3960"/>
            <a:chExt cx="1400" cy="280"/>
          </a:xfrm>
        </p:grpSpPr>
        <p:sp>
          <p:nvSpPr>
            <p:cNvPr id="10" name="ANShape"/>
            <p:cNvSpPr>
              <a:spLocks noChangeArrowheads="1"/>
            </p:cNvSpPr>
            <p:nvPr/>
          </p:nvSpPr>
          <p:spPr bwMode="auto">
            <a:xfrm>
              <a:off x="2180" y="3960"/>
              <a:ext cx="1400" cy="280"/>
            </a:xfrm>
            <a:prstGeom prst="roundRect">
              <a:avLst>
                <a:gd name="adj" fmla="val 16667"/>
              </a:avLst>
            </a:prstGeom>
            <a:gradFill rotWithShape="0">
              <a:gsLst>
                <a:gs pos="0">
                  <a:srgbClr val="000000"/>
                </a:gs>
                <a:gs pos="39999">
                  <a:srgbClr val="0A128C">
                    <a:alpha val="80001"/>
                  </a:srgbClr>
                </a:gs>
                <a:gs pos="70000">
                  <a:srgbClr val="181CC7">
                    <a:alpha val="65000"/>
                  </a:srgbClr>
                </a:gs>
                <a:gs pos="88000">
                  <a:srgbClr val="7005D4">
                    <a:alpha val="56000"/>
                  </a:srgbClr>
                </a:gs>
                <a:gs pos="100000">
                  <a:srgbClr val="8C3D91">
                    <a:alpha val="50000"/>
                  </a:srgbClr>
                </a:gs>
              </a:gsLst>
              <a:lin ang="5400000" scaled="1"/>
            </a:gradFill>
            <a:ln w="25400">
              <a:solidFill>
                <a:schemeClr val="tx1"/>
              </a:solidFill>
              <a:round/>
              <a:headEnd/>
              <a:tailEnd/>
            </a:ln>
            <a:effectLst/>
            <a:extLst>
              <a:ext uri="{AF507438-7753-43E0-B8FC-AC1667EBCBE1}"/>
            </a:extLst>
          </p:spPr>
          <p:txBody>
            <a:bodyPr wrap="none" anchor="ctr"/>
            <a:ls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defRPr/>
              </a:pPr>
              <a:endParaRPr lang="en-US"/>
            </a:p>
          </p:txBody>
        </p:sp>
        <p:sp>
          <p:nvSpPr>
            <p:cNvPr id="10250" name="ANText"/>
            <p:cNvSpPr txBox="1">
              <a:spLocks noChangeArrowheads="1"/>
            </p:cNvSpPr>
            <p:nvPr/>
          </p:nvSpPr>
          <p:spPr bwMode="auto">
            <a:xfrm>
              <a:off x="2180" y="3960"/>
              <a:ext cx="1400" cy="280"/>
            </a:xfrm>
            <a:prstGeom prst="rect">
              <a:avLst/>
            </a:prstGeom>
            <a:noFill/>
            <a:ln w="9525">
              <a:noFill/>
              <a:miter lim="800000"/>
              <a:headEnd/>
              <a:tailEnd/>
            </a:ln>
          </p:spPr>
          <p:txBody>
            <a:bodyPr anchor="ctr" anchorCtr="1"/>
            <a:lstStyle/>
            <a:p>
              <a:pPr algn="ctr" eaLnBrk="0" hangingPunct="0"/>
              <a:r>
                <a:rPr lang="en-US" sz="2400" b="1">
                  <a:solidFill>
                    <a:srgbClr val="FFFFFF"/>
                  </a:solidFill>
                  <a:latin typeface="Times" pitchFamily="18" charset="0"/>
                </a:rPr>
                <a:t>Answer Now</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11269" name="TextBox 5"/>
          <p:cNvSpPr txBox="1">
            <a:spLocks noChangeArrowheads="1"/>
          </p:cNvSpPr>
          <p:nvPr/>
        </p:nvSpPr>
        <p:spPr bwMode="auto">
          <a:xfrm>
            <a:off x="1746250" y="1817688"/>
            <a:ext cx="6629400" cy="2062162"/>
          </a:xfrm>
          <a:prstGeom prst="rect">
            <a:avLst/>
          </a:prstGeom>
          <a:noFill/>
          <a:ln w="9525">
            <a:noFill/>
            <a:miter lim="800000"/>
            <a:headEnd/>
            <a:tailEnd/>
          </a:ln>
        </p:spPr>
        <p:txBody>
          <a:bodyPr>
            <a:spAutoFit/>
          </a:bodyPr>
          <a:lstStyle/>
          <a:p>
            <a:r>
              <a:rPr lang="en-US" sz="3200">
                <a:latin typeface="Comic Sans MS" pitchFamily="66" charset="0"/>
              </a:rPr>
              <a:t>A student must answer 3 out of 5 essay questions on a test. In how many different ways can the student select the questions?</a:t>
            </a:r>
          </a:p>
        </p:txBody>
      </p:sp>
      <p:graphicFrame>
        <p:nvGraphicFramePr>
          <p:cNvPr id="11266" name="Object 6"/>
          <p:cNvGraphicFramePr>
            <a:graphicFrameLocks noChangeAspect="1"/>
          </p:cNvGraphicFramePr>
          <p:nvPr/>
        </p:nvGraphicFramePr>
        <p:xfrm>
          <a:off x="4521200" y="3340100"/>
          <a:ext cx="101600" cy="177800"/>
        </p:xfrm>
        <a:graphic>
          <a:graphicData uri="http://schemas.openxmlformats.org/presentationml/2006/ole">
            <p:oleObj spid="_x0000_s11266" name="Equation" r:id="rId4" imgW="101520" imgH="177480" progId="Equation.3">
              <p:embed/>
            </p:oleObj>
          </a:graphicData>
        </a:graphic>
      </p:graphicFrame>
      <p:sp>
        <p:nvSpPr>
          <p:cNvPr id="11270" name="Rectangle 7"/>
          <p:cNvSpPr>
            <a:spLocks noChangeArrowheads="1"/>
          </p:cNvSpPr>
          <p:nvPr/>
        </p:nvSpPr>
        <p:spPr bwMode="auto">
          <a:xfrm>
            <a:off x="-152400" y="2019300"/>
            <a:ext cx="1898650" cy="522288"/>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aphicFrame>
        <p:nvGraphicFramePr>
          <p:cNvPr id="3" name="Object 2"/>
          <p:cNvGraphicFramePr>
            <a:graphicFrameLocks noChangeAspect="1"/>
          </p:cNvGraphicFramePr>
          <p:nvPr/>
        </p:nvGraphicFramePr>
        <p:xfrm>
          <a:off x="1219200" y="4191000"/>
          <a:ext cx="6219825" cy="1212850"/>
        </p:xfrm>
        <a:graphic>
          <a:graphicData uri="http://schemas.openxmlformats.org/presentationml/2006/ole">
            <p:oleObj spid="_x0000_s11267" name="Equation" r:id="rId5" imgW="214596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12292" name="TextBox 5"/>
          <p:cNvSpPr txBox="1">
            <a:spLocks noChangeArrowheads="1"/>
          </p:cNvSpPr>
          <p:nvPr/>
        </p:nvSpPr>
        <p:spPr bwMode="auto">
          <a:xfrm>
            <a:off x="1246188" y="2530475"/>
            <a:ext cx="7092950" cy="3046413"/>
          </a:xfrm>
          <a:prstGeom prst="rect">
            <a:avLst/>
          </a:prstGeom>
          <a:noFill/>
          <a:ln w="9525">
            <a:noFill/>
            <a:miter lim="800000"/>
            <a:headEnd/>
            <a:tailEnd/>
          </a:ln>
        </p:spPr>
        <p:txBody>
          <a:bodyPr>
            <a:spAutoFit/>
          </a:bodyPr>
          <a:lstStyle/>
          <a:p>
            <a:r>
              <a:rPr lang="en-US" sz="3200">
                <a:latin typeface="Comic Sans MS" pitchFamily="66" charset="0"/>
              </a:rPr>
              <a:t>A basketball team consists of two centers, five forwards, and four guards. In how many ways can the coach select a starting line up of one center, two forwards, and two guards?</a:t>
            </a:r>
          </a:p>
        </p:txBody>
      </p:sp>
      <p:graphicFrame>
        <p:nvGraphicFramePr>
          <p:cNvPr id="12290" name="Object 6"/>
          <p:cNvGraphicFramePr>
            <a:graphicFrameLocks noChangeAspect="1"/>
          </p:cNvGraphicFramePr>
          <p:nvPr/>
        </p:nvGraphicFramePr>
        <p:xfrm>
          <a:off x="4521200" y="3340100"/>
          <a:ext cx="101600" cy="177800"/>
        </p:xfrm>
        <a:graphic>
          <a:graphicData uri="http://schemas.openxmlformats.org/presentationml/2006/ole">
            <p:oleObj spid="_x0000_s12290" name="Equation" r:id="rId4" imgW="101520" imgH="177480" progId="Equation.3">
              <p:embed/>
            </p:oleObj>
          </a:graphicData>
        </a:graphic>
      </p:graphicFrame>
      <p:sp>
        <p:nvSpPr>
          <p:cNvPr id="12293"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AnswerNow"/>
          <p:cNvGrpSpPr>
            <a:grpSpLocks/>
          </p:cNvGrpSpPr>
          <p:nvPr/>
        </p:nvGrpSpPr>
        <p:grpSpPr bwMode="auto">
          <a:xfrm>
            <a:off x="4986338" y="5665788"/>
            <a:ext cx="2222500" cy="444500"/>
            <a:chOff x="2180" y="3960"/>
            <a:chExt cx="1400" cy="280"/>
          </a:xfrm>
        </p:grpSpPr>
        <p:sp>
          <p:nvSpPr>
            <p:cNvPr id="10" name="ANShape"/>
            <p:cNvSpPr>
              <a:spLocks noChangeArrowheads="1"/>
            </p:cNvSpPr>
            <p:nvPr/>
          </p:nvSpPr>
          <p:spPr bwMode="auto">
            <a:xfrm>
              <a:off x="2180" y="3960"/>
              <a:ext cx="1400" cy="280"/>
            </a:xfrm>
            <a:prstGeom prst="roundRect">
              <a:avLst>
                <a:gd name="adj" fmla="val 16667"/>
              </a:avLst>
            </a:prstGeom>
            <a:gradFill rotWithShape="0">
              <a:gsLst>
                <a:gs pos="0">
                  <a:srgbClr val="000000"/>
                </a:gs>
                <a:gs pos="39999">
                  <a:srgbClr val="0A128C">
                    <a:alpha val="80001"/>
                  </a:srgbClr>
                </a:gs>
                <a:gs pos="70000">
                  <a:srgbClr val="181CC7">
                    <a:alpha val="65000"/>
                  </a:srgbClr>
                </a:gs>
                <a:gs pos="88000">
                  <a:srgbClr val="7005D4">
                    <a:alpha val="56000"/>
                  </a:srgbClr>
                </a:gs>
                <a:gs pos="100000">
                  <a:srgbClr val="8C3D91">
                    <a:alpha val="50000"/>
                  </a:srgbClr>
                </a:gs>
              </a:gsLst>
              <a:lin ang="5400000" scaled="1"/>
            </a:gradFill>
            <a:ln w="25400">
              <a:solidFill>
                <a:schemeClr val="tx1"/>
              </a:solidFill>
              <a:round/>
              <a:headEnd/>
              <a:tailEnd/>
            </a:ln>
            <a:effectLst/>
            <a:extLst>
              <a:ext uri="{AF507438-7753-43E0-B8FC-AC1667EBCBE1}"/>
            </a:extLst>
          </p:spPr>
          <p:txBody>
            <a:bodyPr wrap="none" anchor="ctr"/>
            <a:ls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defRPr/>
              </a:pPr>
              <a:endParaRPr lang="en-US"/>
            </a:p>
          </p:txBody>
        </p:sp>
        <p:sp>
          <p:nvSpPr>
            <p:cNvPr id="12298" name="ANText"/>
            <p:cNvSpPr txBox="1">
              <a:spLocks noChangeArrowheads="1"/>
            </p:cNvSpPr>
            <p:nvPr/>
          </p:nvSpPr>
          <p:spPr bwMode="auto">
            <a:xfrm>
              <a:off x="2180" y="3960"/>
              <a:ext cx="1400" cy="280"/>
            </a:xfrm>
            <a:prstGeom prst="rect">
              <a:avLst/>
            </a:prstGeom>
            <a:noFill/>
            <a:ln w="9525">
              <a:noFill/>
              <a:miter lim="800000"/>
              <a:headEnd/>
              <a:tailEnd/>
            </a:ln>
          </p:spPr>
          <p:txBody>
            <a:bodyPr anchor="ctr" anchorCtr="1"/>
            <a:lstStyle/>
            <a:p>
              <a:pPr algn="ctr" eaLnBrk="0" hangingPunct="0"/>
              <a:r>
                <a:rPr lang="en-US" sz="2400" b="1">
                  <a:solidFill>
                    <a:srgbClr val="FFFFFF"/>
                  </a:solidFill>
                  <a:latin typeface="Times" pitchFamily="18" charset="0"/>
                </a:rPr>
                <a:t>Answer Now</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9" name="TextBox 1"/>
          <p:cNvSpPr txBox="1">
            <a:spLocks noChangeArrowheads="1"/>
          </p:cNvSpPr>
          <p:nvPr/>
        </p:nvSpPr>
        <p:spPr bwMode="auto">
          <a:xfrm>
            <a:off x="1371600" y="11715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Combinations</a:t>
            </a:r>
          </a:p>
        </p:txBody>
      </p:sp>
      <p:sp>
        <p:nvSpPr>
          <p:cNvPr id="13320" name="TextBox 5"/>
          <p:cNvSpPr txBox="1">
            <a:spLocks noChangeArrowheads="1"/>
          </p:cNvSpPr>
          <p:nvPr/>
        </p:nvSpPr>
        <p:spPr bwMode="auto">
          <a:xfrm>
            <a:off x="1746250" y="2016125"/>
            <a:ext cx="7092950" cy="1323975"/>
          </a:xfrm>
          <a:prstGeom prst="rect">
            <a:avLst/>
          </a:prstGeom>
          <a:noFill/>
          <a:ln w="9525">
            <a:noFill/>
            <a:miter lim="800000"/>
            <a:headEnd/>
            <a:tailEnd/>
          </a:ln>
        </p:spPr>
        <p:txBody>
          <a:bodyPr>
            <a:spAutoFit/>
          </a:bodyPr>
          <a:lstStyle/>
          <a:p>
            <a:r>
              <a:rPr lang="en-US" sz="2000">
                <a:latin typeface="Comic Sans MS" pitchFamily="66" charset="0"/>
              </a:rPr>
              <a:t>A basketball team consists of two centers, five forwards, and four guards. In how many ways can the coach select a starting line up of one center, two forwards, and two guards?</a:t>
            </a:r>
          </a:p>
        </p:txBody>
      </p:sp>
      <p:graphicFrame>
        <p:nvGraphicFramePr>
          <p:cNvPr id="13314" name="Object 6"/>
          <p:cNvGraphicFramePr>
            <a:graphicFrameLocks noChangeAspect="1"/>
          </p:cNvGraphicFramePr>
          <p:nvPr/>
        </p:nvGraphicFramePr>
        <p:xfrm>
          <a:off x="4521200" y="3340100"/>
          <a:ext cx="101600" cy="177800"/>
        </p:xfrm>
        <a:graphic>
          <a:graphicData uri="http://schemas.openxmlformats.org/presentationml/2006/ole">
            <p:oleObj spid="_x0000_s13314" name="Equation" r:id="rId4" imgW="101520" imgH="177480" progId="Equation.3">
              <p:embed/>
            </p:oleObj>
          </a:graphicData>
        </a:graphic>
      </p:graphicFrame>
      <p:sp>
        <p:nvSpPr>
          <p:cNvPr id="13321" name="Rectangle 7"/>
          <p:cNvSpPr>
            <a:spLocks noChangeArrowheads="1"/>
          </p:cNvSpPr>
          <p:nvPr/>
        </p:nvSpPr>
        <p:spPr bwMode="auto">
          <a:xfrm>
            <a:off x="-152400"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Group 8"/>
          <p:cNvGrpSpPr>
            <a:grpSpLocks/>
          </p:cNvGrpSpPr>
          <p:nvPr/>
        </p:nvGrpSpPr>
        <p:grpSpPr bwMode="auto">
          <a:xfrm>
            <a:off x="487363" y="3335338"/>
            <a:ext cx="2517775" cy="1168400"/>
            <a:chOff x="453268" y="4318606"/>
            <a:chExt cx="2518532" cy="1167794"/>
          </a:xfrm>
        </p:grpSpPr>
        <p:graphicFrame>
          <p:nvGraphicFramePr>
            <p:cNvPr id="13318" name="Object 2"/>
            <p:cNvGraphicFramePr>
              <a:graphicFrameLocks noChangeAspect="1"/>
            </p:cNvGraphicFramePr>
            <p:nvPr/>
          </p:nvGraphicFramePr>
          <p:xfrm>
            <a:off x="453268" y="4615454"/>
            <a:ext cx="2518532" cy="870946"/>
          </p:xfrm>
          <a:graphic>
            <a:graphicData uri="http://schemas.openxmlformats.org/presentationml/2006/ole">
              <p:oleObj spid="_x0000_s13318" name="Equation" r:id="rId5" imgW="863280" imgH="393480" progId="Equation.3">
                <p:embed/>
              </p:oleObj>
            </a:graphicData>
          </a:graphic>
        </p:graphicFrame>
        <p:sp>
          <p:nvSpPr>
            <p:cNvPr id="13328" name="TextBox 11"/>
            <p:cNvSpPr txBox="1">
              <a:spLocks noChangeArrowheads="1"/>
            </p:cNvSpPr>
            <p:nvPr/>
          </p:nvSpPr>
          <p:spPr bwMode="auto">
            <a:xfrm>
              <a:off x="703114" y="4318606"/>
              <a:ext cx="936475" cy="369332"/>
            </a:xfrm>
            <a:prstGeom prst="rect">
              <a:avLst/>
            </a:prstGeom>
            <a:noFill/>
            <a:ln w="9525">
              <a:noFill/>
              <a:miter lim="800000"/>
              <a:headEnd/>
              <a:tailEnd/>
            </a:ln>
          </p:spPr>
          <p:txBody>
            <a:bodyPr wrap="none">
              <a:spAutoFit/>
            </a:bodyPr>
            <a:lstStyle/>
            <a:p>
              <a:r>
                <a:rPr lang="en-US"/>
                <a:t>Center:</a:t>
              </a:r>
            </a:p>
          </p:txBody>
        </p:sp>
      </p:grpSp>
      <p:grpSp>
        <p:nvGrpSpPr>
          <p:cNvPr id="3" name="Group 14"/>
          <p:cNvGrpSpPr>
            <a:grpSpLocks/>
          </p:cNvGrpSpPr>
          <p:nvPr/>
        </p:nvGrpSpPr>
        <p:grpSpPr bwMode="auto">
          <a:xfrm>
            <a:off x="3011488" y="3313113"/>
            <a:ext cx="2728912" cy="1138237"/>
            <a:chOff x="3048000" y="4275151"/>
            <a:chExt cx="2728452" cy="1137317"/>
          </a:xfrm>
        </p:grpSpPr>
        <p:graphicFrame>
          <p:nvGraphicFramePr>
            <p:cNvPr id="13317" name="Object 3"/>
            <p:cNvGraphicFramePr>
              <a:graphicFrameLocks noChangeAspect="1"/>
            </p:cNvGraphicFramePr>
            <p:nvPr/>
          </p:nvGraphicFramePr>
          <p:xfrm>
            <a:off x="3048000" y="4650468"/>
            <a:ext cx="2728452" cy="762000"/>
          </p:xfrm>
          <a:graphic>
            <a:graphicData uri="http://schemas.openxmlformats.org/presentationml/2006/ole">
              <p:oleObj spid="_x0000_s13317" name="Equation" r:id="rId6" imgW="1409400" imgH="393480" progId="Equation.3">
                <p:embed/>
              </p:oleObj>
            </a:graphicData>
          </a:graphic>
        </p:graphicFrame>
        <p:sp>
          <p:nvSpPr>
            <p:cNvPr id="13327" name="TextBox 12"/>
            <p:cNvSpPr txBox="1">
              <a:spLocks noChangeArrowheads="1"/>
            </p:cNvSpPr>
            <p:nvPr/>
          </p:nvSpPr>
          <p:spPr bwMode="auto">
            <a:xfrm>
              <a:off x="3200400" y="4275151"/>
              <a:ext cx="1194045" cy="369332"/>
            </a:xfrm>
            <a:prstGeom prst="rect">
              <a:avLst/>
            </a:prstGeom>
            <a:noFill/>
            <a:ln w="9525">
              <a:noFill/>
              <a:miter lim="800000"/>
              <a:headEnd/>
              <a:tailEnd/>
            </a:ln>
          </p:spPr>
          <p:txBody>
            <a:bodyPr wrap="none">
              <a:spAutoFit/>
            </a:bodyPr>
            <a:lstStyle/>
            <a:p>
              <a:r>
                <a:rPr lang="en-US"/>
                <a:t>Forwards:</a:t>
              </a:r>
            </a:p>
          </p:txBody>
        </p:sp>
      </p:grpSp>
      <p:grpSp>
        <p:nvGrpSpPr>
          <p:cNvPr id="4" name="Group 10"/>
          <p:cNvGrpSpPr>
            <a:grpSpLocks/>
          </p:cNvGrpSpPr>
          <p:nvPr/>
        </p:nvGrpSpPr>
        <p:grpSpPr bwMode="auto">
          <a:xfrm>
            <a:off x="5867400" y="3313113"/>
            <a:ext cx="2605088" cy="1168400"/>
            <a:chOff x="5867400" y="3313843"/>
            <a:chExt cx="2605549" cy="1167481"/>
          </a:xfrm>
        </p:grpSpPr>
        <p:graphicFrame>
          <p:nvGraphicFramePr>
            <p:cNvPr id="13316" name="Object 4"/>
            <p:cNvGraphicFramePr>
              <a:graphicFrameLocks noChangeAspect="1"/>
            </p:cNvGraphicFramePr>
            <p:nvPr/>
          </p:nvGraphicFramePr>
          <p:xfrm>
            <a:off x="5867400" y="3719324"/>
            <a:ext cx="2605549" cy="762000"/>
          </p:xfrm>
          <a:graphic>
            <a:graphicData uri="http://schemas.openxmlformats.org/presentationml/2006/ole">
              <p:oleObj spid="_x0000_s13316" name="Equation" r:id="rId7" imgW="1346040" imgH="393480" progId="Equation.3">
                <p:embed/>
              </p:oleObj>
            </a:graphicData>
          </a:graphic>
        </p:graphicFrame>
        <p:sp>
          <p:nvSpPr>
            <p:cNvPr id="13326" name="TextBox 13"/>
            <p:cNvSpPr txBox="1">
              <a:spLocks noChangeArrowheads="1"/>
            </p:cNvSpPr>
            <p:nvPr/>
          </p:nvSpPr>
          <p:spPr bwMode="auto">
            <a:xfrm>
              <a:off x="6096000" y="3313843"/>
              <a:ext cx="983411" cy="369332"/>
            </a:xfrm>
            <a:prstGeom prst="rect">
              <a:avLst/>
            </a:prstGeom>
            <a:noFill/>
            <a:ln w="9525">
              <a:noFill/>
              <a:miter lim="800000"/>
              <a:headEnd/>
              <a:tailEnd/>
            </a:ln>
          </p:spPr>
          <p:txBody>
            <a:bodyPr wrap="none">
              <a:spAutoFit/>
            </a:bodyPr>
            <a:lstStyle/>
            <a:p>
              <a:r>
                <a:rPr lang="en-US"/>
                <a:t>Guards:</a:t>
              </a:r>
            </a:p>
          </p:txBody>
        </p:sp>
      </p:grpSp>
      <p:sp>
        <p:nvSpPr>
          <p:cNvPr id="16" name="TextBox 15"/>
          <p:cNvSpPr txBox="1">
            <a:spLocks noChangeArrowheads="1"/>
          </p:cNvSpPr>
          <p:nvPr/>
        </p:nvSpPr>
        <p:spPr bwMode="auto">
          <a:xfrm>
            <a:off x="903288" y="5551488"/>
            <a:ext cx="6945312" cy="954087"/>
          </a:xfrm>
          <a:prstGeom prst="rect">
            <a:avLst/>
          </a:prstGeom>
          <a:noFill/>
          <a:ln w="9525">
            <a:noFill/>
            <a:miter lim="800000"/>
            <a:headEnd/>
            <a:tailEnd/>
          </a:ln>
        </p:spPr>
        <p:txBody>
          <a:bodyPr>
            <a:spAutoFit/>
          </a:bodyPr>
          <a:lstStyle/>
          <a:p>
            <a:r>
              <a:rPr lang="en-US" sz="2800">
                <a:latin typeface="Comic Sans MS" pitchFamily="66" charset="0"/>
              </a:rPr>
              <a:t>Thus, the number of ways to select the starting line up is  2*10*6  = </a:t>
            </a:r>
            <a:r>
              <a:rPr lang="en-US" sz="2800">
                <a:solidFill>
                  <a:srgbClr val="FF0000"/>
                </a:solidFill>
                <a:latin typeface="Comic Sans MS" pitchFamily="66" charset="0"/>
              </a:rPr>
              <a:t>120</a:t>
            </a:r>
            <a:r>
              <a:rPr lang="en-US" sz="2800">
                <a:latin typeface="Comic Sans MS" pitchFamily="66" charset="0"/>
              </a:rPr>
              <a:t>.</a:t>
            </a:r>
          </a:p>
        </p:txBody>
      </p:sp>
      <p:graphicFrame>
        <p:nvGraphicFramePr>
          <p:cNvPr id="17" name="Object 16"/>
          <p:cNvGraphicFramePr>
            <a:graphicFrameLocks noChangeAspect="1"/>
          </p:cNvGraphicFramePr>
          <p:nvPr/>
        </p:nvGraphicFramePr>
        <p:xfrm>
          <a:off x="3135313" y="4648200"/>
          <a:ext cx="2503487" cy="577850"/>
        </p:xfrm>
        <a:graphic>
          <a:graphicData uri="http://schemas.openxmlformats.org/presentationml/2006/ole">
            <p:oleObj spid="_x0000_s13315" name="Equation" r:id="rId8" imgW="99036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Probability with Permutations and Combinations</a:t>
            </a:r>
          </a:p>
        </p:txBody>
      </p:sp>
      <p:sp>
        <p:nvSpPr>
          <p:cNvPr id="26627" name="Content Placeholder 2"/>
          <p:cNvSpPr>
            <a:spLocks noGrp="1"/>
          </p:cNvSpPr>
          <p:nvPr>
            <p:ph idx="1"/>
          </p:nvPr>
        </p:nvSpPr>
        <p:spPr>
          <a:xfrm>
            <a:off x="838200" y="2017713"/>
            <a:ext cx="8116888" cy="4114800"/>
          </a:xfrm>
        </p:spPr>
        <p:txBody>
          <a:bodyPr/>
          <a:lstStyle/>
          <a:p>
            <a:pPr eaLnBrk="1" hangingPunct="1">
              <a:buFont typeface="Wingdings" pitchFamily="2" charset="2"/>
              <a:buNone/>
            </a:pPr>
            <a:r>
              <a:rPr lang="en-US" smtClean="0"/>
              <a:t>	The 25-member senior class council is selecting officers for president, vice president and secretary. Emily would like to be president, David would like to be vice president, and Jenna would like to be secretary. If the offices are filled at random, beginning with president, what is the probability that they are selected for these offices?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Probability with Permutations and Combinations</a:t>
            </a:r>
          </a:p>
        </p:txBody>
      </p:sp>
      <p:sp>
        <p:nvSpPr>
          <p:cNvPr id="27651" name="Content Placeholder 2"/>
          <p:cNvSpPr>
            <a:spLocks noGrp="1"/>
          </p:cNvSpPr>
          <p:nvPr>
            <p:ph idx="1"/>
          </p:nvPr>
        </p:nvSpPr>
        <p:spPr>
          <a:xfrm>
            <a:off x="838200" y="2017713"/>
            <a:ext cx="8116888" cy="4114800"/>
          </a:xfrm>
        </p:spPr>
        <p:txBody>
          <a:bodyPr/>
          <a:lstStyle/>
          <a:p>
            <a:pPr eaLnBrk="1" hangingPunct="1">
              <a:buFont typeface="Wingdings" pitchFamily="2" charset="2"/>
              <a:buNone/>
            </a:pPr>
            <a:r>
              <a:rPr lang="en-US" smtClean="0"/>
              <a:t>	The 25-member senior class council is selecting members for the prom committee. Stephen, Marcus and Sabrina want would like to be on this committee. If the members are selected at random, what is the probability that all three are selected for this committee?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371600" y="457200"/>
            <a:ext cx="6477000" cy="1446213"/>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Fundamental Counting Principle</a:t>
            </a:r>
          </a:p>
        </p:txBody>
      </p:sp>
      <p:sp>
        <p:nvSpPr>
          <p:cNvPr id="3" name="TextBox 2"/>
          <p:cNvSpPr txBox="1">
            <a:spLocks noChangeArrowheads="1"/>
          </p:cNvSpPr>
          <p:nvPr/>
        </p:nvSpPr>
        <p:spPr bwMode="auto">
          <a:xfrm>
            <a:off x="914400" y="1917700"/>
            <a:ext cx="7696200" cy="1384300"/>
          </a:xfrm>
          <a:prstGeom prst="rect">
            <a:avLst/>
          </a:prstGeom>
          <a:noFill/>
          <a:ln w="9525">
            <a:noFill/>
            <a:miter lim="800000"/>
            <a:headEnd/>
            <a:tailEnd/>
          </a:ln>
        </p:spPr>
        <p:txBody>
          <a:bodyPr>
            <a:spAutoFit/>
          </a:bodyPr>
          <a:lstStyle/>
          <a:p>
            <a:r>
              <a:rPr lang="en-US" sz="2800" b="1">
                <a:solidFill>
                  <a:srgbClr val="FF0000"/>
                </a:solidFill>
                <a:latin typeface="Comic Sans MS" pitchFamily="66" charset="0"/>
              </a:rPr>
              <a:t>Fundamental Counting Principle </a:t>
            </a:r>
            <a:r>
              <a:rPr lang="en-US" sz="2800">
                <a:latin typeface="Comic Sans MS" pitchFamily="66" charset="0"/>
              </a:rPr>
              <a:t>can be used determine the number of possible outcomes when there are two or more characteristics .</a:t>
            </a:r>
          </a:p>
        </p:txBody>
      </p:sp>
      <p:sp>
        <p:nvSpPr>
          <p:cNvPr id="4" name="TextBox 3"/>
          <p:cNvSpPr txBox="1">
            <a:spLocks noChangeArrowheads="1"/>
          </p:cNvSpPr>
          <p:nvPr/>
        </p:nvSpPr>
        <p:spPr bwMode="auto">
          <a:xfrm>
            <a:off x="914400" y="3733800"/>
            <a:ext cx="7543800" cy="2246313"/>
          </a:xfrm>
          <a:prstGeom prst="rect">
            <a:avLst/>
          </a:prstGeom>
          <a:noFill/>
          <a:ln w="9525">
            <a:noFill/>
            <a:miter lim="800000"/>
            <a:headEnd/>
            <a:tailEnd/>
          </a:ln>
        </p:spPr>
        <p:txBody>
          <a:bodyPr>
            <a:spAutoFit/>
          </a:bodyPr>
          <a:lstStyle/>
          <a:p>
            <a:r>
              <a:rPr lang="en-US" sz="2800" b="1">
                <a:solidFill>
                  <a:srgbClr val="FF0000"/>
                </a:solidFill>
                <a:latin typeface="Comic Sans MS" pitchFamily="66" charset="0"/>
              </a:rPr>
              <a:t>Fundamental Counting Principle </a:t>
            </a:r>
            <a:r>
              <a:rPr lang="en-US" sz="2800">
                <a:latin typeface="Comic Sans MS" pitchFamily="66" charset="0"/>
              </a:rPr>
              <a:t>states that if an event has</a:t>
            </a:r>
            <a:r>
              <a:rPr lang="en-US" sz="2800">
                <a:latin typeface="Times New Roman" pitchFamily="18" charset="0"/>
                <a:cs typeface="Times New Roman" pitchFamily="18" charset="0"/>
              </a:rPr>
              <a:t> </a:t>
            </a:r>
            <a:r>
              <a:rPr lang="en-US" sz="2800" b="1" i="1">
                <a:latin typeface="Times New Roman" pitchFamily="18" charset="0"/>
                <a:cs typeface="Times New Roman" pitchFamily="18" charset="0"/>
              </a:rPr>
              <a:t>m</a:t>
            </a:r>
            <a:r>
              <a:rPr lang="en-US" sz="2800">
                <a:latin typeface="Times New Roman" pitchFamily="18" charset="0"/>
                <a:cs typeface="Times New Roman" pitchFamily="18" charset="0"/>
              </a:rPr>
              <a:t> </a:t>
            </a:r>
            <a:r>
              <a:rPr lang="en-US" sz="2800">
                <a:latin typeface="Comic Sans MS" pitchFamily="66" charset="0"/>
              </a:rPr>
              <a:t>possible outcomes and another independent event has </a:t>
            </a:r>
            <a:r>
              <a:rPr lang="en-US" sz="2800" b="1" i="1">
                <a:latin typeface="Times New Roman" pitchFamily="18" charset="0"/>
                <a:cs typeface="Times New Roman" pitchFamily="18" charset="0"/>
              </a:rPr>
              <a:t>n</a:t>
            </a:r>
            <a:r>
              <a:rPr lang="en-US" sz="2800">
                <a:latin typeface="Comic Sans MS" pitchFamily="66" charset="0"/>
              </a:rPr>
              <a:t> possible outcomes, then there are </a:t>
            </a:r>
            <a:r>
              <a:rPr lang="en-US" sz="2800" b="1" i="1">
                <a:latin typeface="Times New Roman" pitchFamily="18" charset="0"/>
                <a:cs typeface="Times New Roman" pitchFamily="18" charset="0"/>
              </a:rPr>
              <a:t>m</a:t>
            </a:r>
            <a:r>
              <a:rPr lang="en-US" sz="4000" b="1" i="1" baseline="-25000">
                <a:latin typeface="Comic Sans MS" pitchFamily="66" charset="0"/>
              </a:rPr>
              <a:t>* </a:t>
            </a:r>
            <a:r>
              <a:rPr lang="en-US" sz="2800" b="1" i="1">
                <a:latin typeface="Times New Roman" pitchFamily="18" charset="0"/>
                <a:cs typeface="Times New Roman" pitchFamily="18" charset="0"/>
              </a:rPr>
              <a:t>n</a:t>
            </a:r>
            <a:r>
              <a:rPr lang="en-US" sz="2800">
                <a:latin typeface="Comic Sans MS" pitchFamily="66" charset="0"/>
              </a:rPr>
              <a:t> possible outcomes for the two events together.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1371600" y="457200"/>
            <a:ext cx="6477000" cy="1446213"/>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Fundamental Counting Principle</a:t>
            </a:r>
          </a:p>
        </p:txBody>
      </p:sp>
      <p:sp>
        <p:nvSpPr>
          <p:cNvPr id="3" name="TextBox 2"/>
          <p:cNvSpPr txBox="1">
            <a:spLocks noChangeArrowheads="1"/>
          </p:cNvSpPr>
          <p:nvPr/>
        </p:nvSpPr>
        <p:spPr bwMode="auto">
          <a:xfrm>
            <a:off x="914400" y="1917700"/>
            <a:ext cx="7696200" cy="1816100"/>
          </a:xfrm>
          <a:prstGeom prst="rect">
            <a:avLst/>
          </a:prstGeom>
          <a:noFill/>
          <a:ln w="9525">
            <a:noFill/>
            <a:miter lim="800000"/>
            <a:headEnd/>
            <a:tailEnd/>
          </a:ln>
        </p:spPr>
        <p:txBody>
          <a:bodyPr>
            <a:spAutoFit/>
          </a:bodyPr>
          <a:lstStyle/>
          <a:p>
            <a:r>
              <a:rPr lang="en-US" sz="2800">
                <a:latin typeface="Comic Sans MS" pitchFamily="66" charset="0"/>
              </a:rPr>
              <a:t>Lets start with a simple example.</a:t>
            </a:r>
          </a:p>
          <a:p>
            <a:endParaRPr lang="en-US" sz="2800">
              <a:latin typeface="Comic Sans MS" pitchFamily="66" charset="0"/>
            </a:endParaRPr>
          </a:p>
          <a:p>
            <a:r>
              <a:rPr lang="en-US" sz="2800">
                <a:latin typeface="Comic Sans MS" pitchFamily="66" charset="0"/>
              </a:rPr>
              <a:t>      A student is to roll a die and flip a coin. How many possible outcomes will there be?</a:t>
            </a:r>
          </a:p>
        </p:txBody>
      </p:sp>
      <p:sp>
        <p:nvSpPr>
          <p:cNvPr id="5" name="TextBox 4"/>
          <p:cNvSpPr txBox="1">
            <a:spLocks noChangeArrowheads="1"/>
          </p:cNvSpPr>
          <p:nvPr/>
        </p:nvSpPr>
        <p:spPr bwMode="auto">
          <a:xfrm>
            <a:off x="700088" y="3981450"/>
            <a:ext cx="4243387" cy="1570038"/>
          </a:xfrm>
          <a:prstGeom prst="rect">
            <a:avLst/>
          </a:prstGeom>
          <a:noFill/>
          <a:ln w="9525">
            <a:noFill/>
            <a:miter lim="800000"/>
            <a:headEnd/>
            <a:tailEnd/>
          </a:ln>
        </p:spPr>
        <p:txBody>
          <a:bodyPr wrap="none">
            <a:spAutoFit/>
          </a:bodyPr>
          <a:lstStyle/>
          <a:p>
            <a:r>
              <a:rPr lang="en-US" sz="2400"/>
              <a:t>1H   2H    3H    4H    5H    6H</a:t>
            </a:r>
          </a:p>
          <a:p>
            <a:r>
              <a:rPr lang="en-US" sz="2400"/>
              <a:t>1T    2T    3T    4T    5T    6T</a:t>
            </a:r>
          </a:p>
          <a:p>
            <a:endParaRPr lang="en-US" sz="2400"/>
          </a:p>
          <a:p>
            <a:r>
              <a:rPr lang="en-US" sz="2400"/>
              <a:t>             12 outcomes</a:t>
            </a:r>
          </a:p>
        </p:txBody>
      </p:sp>
      <p:sp>
        <p:nvSpPr>
          <p:cNvPr id="6" name="TextBox 5"/>
          <p:cNvSpPr txBox="1">
            <a:spLocks noChangeArrowheads="1"/>
          </p:cNvSpPr>
          <p:nvPr/>
        </p:nvSpPr>
        <p:spPr bwMode="auto">
          <a:xfrm>
            <a:off x="5486400" y="4089400"/>
            <a:ext cx="3287713" cy="522288"/>
          </a:xfrm>
          <a:prstGeom prst="rect">
            <a:avLst/>
          </a:prstGeom>
          <a:noFill/>
          <a:ln w="9525">
            <a:noFill/>
            <a:miter lim="800000"/>
            <a:headEnd/>
            <a:tailEnd/>
          </a:ln>
        </p:spPr>
        <p:txBody>
          <a:bodyPr wrap="none">
            <a:spAutoFit/>
          </a:bodyPr>
          <a:lstStyle/>
          <a:p>
            <a:r>
              <a:rPr lang="en-US" sz="2800"/>
              <a:t>6*2 = 12 outcomes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1371600" y="457200"/>
            <a:ext cx="6477000" cy="1446213"/>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Fundamental Counting Principle</a:t>
            </a:r>
          </a:p>
        </p:txBody>
      </p:sp>
      <p:sp>
        <p:nvSpPr>
          <p:cNvPr id="3" name="TextBox 2"/>
          <p:cNvSpPr txBox="1">
            <a:spLocks noChangeArrowheads="1"/>
          </p:cNvSpPr>
          <p:nvPr/>
        </p:nvSpPr>
        <p:spPr bwMode="auto">
          <a:xfrm>
            <a:off x="914400" y="2198688"/>
            <a:ext cx="7696200" cy="1816100"/>
          </a:xfrm>
          <a:prstGeom prst="rect">
            <a:avLst/>
          </a:prstGeom>
          <a:noFill/>
          <a:ln w="9525">
            <a:noFill/>
            <a:miter lim="800000"/>
            <a:headEnd/>
            <a:tailEnd/>
          </a:ln>
        </p:spPr>
        <p:txBody>
          <a:bodyPr>
            <a:spAutoFit/>
          </a:bodyPr>
          <a:lstStyle/>
          <a:p>
            <a:r>
              <a:rPr lang="en-US" sz="2800">
                <a:latin typeface="Comic Sans MS" pitchFamily="66" charset="0"/>
              </a:rPr>
              <a:t>For a college interview, Robert has to choose what to wear from the following: 4 slacks, 3 shirts, 2 shoes and 5 ties. How many possible outfits does he have to choose from?</a:t>
            </a:r>
          </a:p>
        </p:txBody>
      </p:sp>
      <p:sp>
        <p:nvSpPr>
          <p:cNvPr id="4" name="TextBox 3"/>
          <p:cNvSpPr txBox="1">
            <a:spLocks noChangeArrowheads="1"/>
          </p:cNvSpPr>
          <p:nvPr/>
        </p:nvSpPr>
        <p:spPr bwMode="auto">
          <a:xfrm>
            <a:off x="1981200" y="4724400"/>
            <a:ext cx="4876800" cy="523875"/>
          </a:xfrm>
          <a:prstGeom prst="rect">
            <a:avLst/>
          </a:prstGeom>
          <a:noFill/>
          <a:ln w="9525">
            <a:noFill/>
            <a:miter lim="800000"/>
            <a:headEnd/>
            <a:tailEnd/>
          </a:ln>
        </p:spPr>
        <p:txBody>
          <a:bodyPr>
            <a:spAutoFit/>
          </a:bodyPr>
          <a:lstStyle/>
          <a:p>
            <a:r>
              <a:rPr lang="en-US" sz="2800" b="1">
                <a:latin typeface="Comic Sans MS" pitchFamily="66" charset="0"/>
              </a:rPr>
              <a:t>  4*3*2*5 = 120 outfits</a:t>
            </a:r>
            <a:endParaRPr lang="en-US" sz="28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21507" name="TextBox 2"/>
          <p:cNvSpPr txBox="1">
            <a:spLocks noChangeArrowheads="1"/>
          </p:cNvSpPr>
          <p:nvPr/>
        </p:nvSpPr>
        <p:spPr bwMode="auto">
          <a:xfrm>
            <a:off x="1562100" y="2198688"/>
            <a:ext cx="6096000" cy="954087"/>
          </a:xfrm>
          <a:prstGeom prst="rect">
            <a:avLst/>
          </a:prstGeom>
          <a:noFill/>
          <a:ln w="9525">
            <a:noFill/>
            <a:miter lim="800000"/>
            <a:headEnd/>
            <a:tailEnd/>
          </a:ln>
        </p:spPr>
        <p:txBody>
          <a:bodyPr>
            <a:spAutoFit/>
          </a:bodyPr>
          <a:lstStyle/>
          <a:p>
            <a:r>
              <a:rPr lang="en-US" sz="2800">
                <a:latin typeface="Comic Sans MS" pitchFamily="66" charset="0"/>
              </a:rPr>
              <a:t>A </a:t>
            </a:r>
            <a:r>
              <a:rPr lang="en-US" sz="2800" b="1">
                <a:solidFill>
                  <a:srgbClr val="FF0000"/>
                </a:solidFill>
                <a:latin typeface="Comic Sans MS" pitchFamily="66" charset="0"/>
              </a:rPr>
              <a:t>Permutation</a:t>
            </a:r>
            <a:r>
              <a:rPr lang="en-US" sz="2800">
                <a:latin typeface="Comic Sans MS" pitchFamily="66" charset="0"/>
              </a:rPr>
              <a:t> is an arrangement of items in a particular order. </a:t>
            </a:r>
          </a:p>
        </p:txBody>
      </p:sp>
      <p:sp>
        <p:nvSpPr>
          <p:cNvPr id="5" name="TextBox 4"/>
          <p:cNvSpPr txBox="1">
            <a:spLocks noChangeArrowheads="1"/>
          </p:cNvSpPr>
          <p:nvPr/>
        </p:nvSpPr>
        <p:spPr bwMode="auto">
          <a:xfrm>
            <a:off x="1627188" y="3455988"/>
            <a:ext cx="6256337" cy="708025"/>
          </a:xfrm>
          <a:prstGeom prst="rect">
            <a:avLst/>
          </a:prstGeom>
          <a:noFill/>
          <a:ln w="9525">
            <a:noFill/>
            <a:miter lim="800000"/>
            <a:headEnd/>
            <a:tailEnd/>
          </a:ln>
        </p:spPr>
        <p:txBody>
          <a:bodyPr wrap="none">
            <a:spAutoFit/>
          </a:bodyPr>
          <a:lstStyle/>
          <a:p>
            <a:r>
              <a:rPr lang="en-US" sz="3200">
                <a:latin typeface="Comic Sans MS" pitchFamily="66" charset="0"/>
              </a:rPr>
              <a:t>Notice, </a:t>
            </a:r>
            <a:r>
              <a:rPr lang="en-US" sz="4000">
                <a:solidFill>
                  <a:srgbClr val="FF0000"/>
                </a:solidFill>
                <a:latin typeface="Comic Sans MS" pitchFamily="66" charset="0"/>
              </a:rPr>
              <a:t>ORDER MATTERS</a:t>
            </a:r>
            <a:r>
              <a:rPr lang="en-US" sz="4000">
                <a:latin typeface="Comic Sans MS" pitchFamily="66" charset="0"/>
              </a:rPr>
              <a:t>!</a:t>
            </a:r>
          </a:p>
        </p:txBody>
      </p:sp>
      <p:sp>
        <p:nvSpPr>
          <p:cNvPr id="6" name="TextBox 5"/>
          <p:cNvSpPr txBox="1">
            <a:spLocks noChangeArrowheads="1"/>
          </p:cNvSpPr>
          <p:nvPr/>
        </p:nvSpPr>
        <p:spPr bwMode="auto">
          <a:xfrm>
            <a:off x="1357313" y="4419600"/>
            <a:ext cx="6899275" cy="1384300"/>
          </a:xfrm>
          <a:prstGeom prst="rect">
            <a:avLst/>
          </a:prstGeom>
          <a:noFill/>
          <a:ln w="9525">
            <a:noFill/>
            <a:miter lim="800000"/>
            <a:headEnd/>
            <a:tailEnd/>
          </a:ln>
        </p:spPr>
        <p:txBody>
          <a:bodyPr>
            <a:spAutoFit/>
          </a:bodyPr>
          <a:lstStyle/>
          <a:p>
            <a:r>
              <a:rPr lang="en-US" sz="2800">
                <a:latin typeface="Comic Sans MS" pitchFamily="66" charset="0"/>
              </a:rPr>
              <a:t>To find the number of Permutations of n items, we can use the Fundamental Counting Principle or factorial notation.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5" name="TextBox 4"/>
          <p:cNvSpPr txBox="1">
            <a:spLocks noChangeArrowheads="1"/>
          </p:cNvSpPr>
          <p:nvPr/>
        </p:nvSpPr>
        <p:spPr bwMode="auto">
          <a:xfrm>
            <a:off x="1350963" y="1828800"/>
            <a:ext cx="6199187" cy="1077913"/>
          </a:xfrm>
          <a:prstGeom prst="rect">
            <a:avLst/>
          </a:prstGeom>
          <a:noFill/>
          <a:ln w="9525">
            <a:noFill/>
            <a:miter lim="800000"/>
            <a:headEnd/>
            <a:tailEnd/>
          </a:ln>
        </p:spPr>
        <p:txBody>
          <a:bodyPr>
            <a:spAutoFit/>
          </a:bodyPr>
          <a:lstStyle/>
          <a:p>
            <a:r>
              <a:rPr lang="en-US" sz="3200">
                <a:latin typeface="Comic Sans MS" pitchFamily="66" charset="0"/>
              </a:rPr>
              <a:t>The number of ways to arrange the letters ABC:</a:t>
            </a:r>
            <a:endParaRPr lang="en-US" sz="4000">
              <a:latin typeface="Comic Sans MS" pitchFamily="66" charset="0"/>
            </a:endParaRPr>
          </a:p>
        </p:txBody>
      </p:sp>
      <p:sp>
        <p:nvSpPr>
          <p:cNvPr id="4" name="TextBox 3"/>
          <p:cNvSpPr txBox="1">
            <a:spLocks noChangeArrowheads="1"/>
          </p:cNvSpPr>
          <p:nvPr/>
        </p:nvSpPr>
        <p:spPr bwMode="auto">
          <a:xfrm>
            <a:off x="6196013" y="2568575"/>
            <a:ext cx="2065337" cy="368300"/>
          </a:xfrm>
          <a:prstGeom prst="rect">
            <a:avLst/>
          </a:prstGeom>
          <a:noFill/>
          <a:ln w="9525">
            <a:noFill/>
            <a:miter lim="800000"/>
            <a:headEnd/>
            <a:tailEnd/>
          </a:ln>
        </p:spPr>
        <p:txBody>
          <a:bodyPr wrap="none">
            <a:spAutoFit/>
          </a:bodyPr>
          <a:lstStyle/>
          <a:p>
            <a:r>
              <a:rPr lang="en-US"/>
              <a:t>____  ____   ____</a:t>
            </a:r>
          </a:p>
        </p:txBody>
      </p:sp>
      <p:sp>
        <p:nvSpPr>
          <p:cNvPr id="6" name="TextBox 5"/>
          <p:cNvSpPr txBox="1">
            <a:spLocks noChangeArrowheads="1"/>
          </p:cNvSpPr>
          <p:nvPr/>
        </p:nvSpPr>
        <p:spPr bwMode="auto">
          <a:xfrm>
            <a:off x="812800" y="3008313"/>
            <a:ext cx="5189538" cy="461962"/>
          </a:xfrm>
          <a:prstGeom prst="rect">
            <a:avLst/>
          </a:prstGeom>
          <a:noFill/>
          <a:ln w="9525">
            <a:noFill/>
            <a:miter lim="800000"/>
            <a:headEnd/>
            <a:tailEnd/>
          </a:ln>
        </p:spPr>
        <p:txBody>
          <a:bodyPr wrap="none">
            <a:spAutoFit/>
          </a:bodyPr>
          <a:lstStyle/>
          <a:p>
            <a:r>
              <a:rPr lang="en-US" sz="2400">
                <a:latin typeface="Comic Sans MS" pitchFamily="66" charset="0"/>
              </a:rPr>
              <a:t>Number of choices for first blank</a:t>
            </a:r>
            <a:r>
              <a:rPr lang="en-US">
                <a:latin typeface="Comic Sans MS" pitchFamily="66" charset="0"/>
              </a:rPr>
              <a:t>?</a:t>
            </a:r>
          </a:p>
        </p:txBody>
      </p:sp>
      <p:sp>
        <p:nvSpPr>
          <p:cNvPr id="9" name="TextBox 8"/>
          <p:cNvSpPr txBox="1">
            <a:spLocks noChangeArrowheads="1"/>
          </p:cNvSpPr>
          <p:nvPr/>
        </p:nvSpPr>
        <p:spPr bwMode="auto">
          <a:xfrm>
            <a:off x="6275388" y="2916238"/>
            <a:ext cx="1906587" cy="522287"/>
          </a:xfrm>
          <a:prstGeom prst="rect">
            <a:avLst/>
          </a:prstGeom>
          <a:noFill/>
          <a:ln w="9525">
            <a:noFill/>
            <a:miter lim="800000"/>
            <a:headEnd/>
            <a:tailEnd/>
          </a:ln>
        </p:spPr>
        <p:txBody>
          <a:bodyPr wrap="none">
            <a:spAutoFit/>
          </a:bodyPr>
          <a:lstStyle/>
          <a:p>
            <a:r>
              <a:rPr lang="en-US" sz="2800"/>
              <a:t>  3</a:t>
            </a:r>
            <a:r>
              <a:rPr lang="en-US"/>
              <a:t>  ____  ____</a:t>
            </a:r>
          </a:p>
        </p:txBody>
      </p:sp>
      <p:sp>
        <p:nvSpPr>
          <p:cNvPr id="10" name="TextBox 9"/>
          <p:cNvSpPr txBox="1">
            <a:spLocks noChangeArrowheads="1"/>
          </p:cNvSpPr>
          <p:nvPr/>
        </p:nvSpPr>
        <p:spPr bwMode="auto">
          <a:xfrm>
            <a:off x="6248400" y="3368675"/>
            <a:ext cx="1868488" cy="522288"/>
          </a:xfrm>
          <a:prstGeom prst="rect">
            <a:avLst/>
          </a:prstGeom>
          <a:noFill/>
          <a:ln w="9525">
            <a:noFill/>
            <a:miter lim="800000"/>
            <a:headEnd/>
            <a:tailEnd/>
          </a:ln>
        </p:spPr>
        <p:txBody>
          <a:bodyPr wrap="none">
            <a:spAutoFit/>
          </a:bodyPr>
          <a:lstStyle/>
          <a:p>
            <a:r>
              <a:rPr lang="en-US"/>
              <a:t>    </a:t>
            </a:r>
            <a:r>
              <a:rPr lang="en-US" sz="2800"/>
              <a:t>3</a:t>
            </a:r>
            <a:r>
              <a:rPr lang="en-US"/>
              <a:t> </a:t>
            </a:r>
            <a:r>
              <a:rPr lang="en-US" sz="2800"/>
              <a:t>   2</a:t>
            </a:r>
            <a:r>
              <a:rPr lang="en-US"/>
              <a:t>   ___</a:t>
            </a:r>
          </a:p>
        </p:txBody>
      </p:sp>
      <p:sp>
        <p:nvSpPr>
          <p:cNvPr id="11" name="TextBox 10"/>
          <p:cNvSpPr txBox="1">
            <a:spLocks noChangeArrowheads="1"/>
          </p:cNvSpPr>
          <p:nvPr/>
        </p:nvSpPr>
        <p:spPr bwMode="auto">
          <a:xfrm>
            <a:off x="858838" y="3470275"/>
            <a:ext cx="5527675" cy="461963"/>
          </a:xfrm>
          <a:prstGeom prst="rect">
            <a:avLst/>
          </a:prstGeom>
          <a:noFill/>
          <a:ln w="9525">
            <a:noFill/>
            <a:miter lim="800000"/>
            <a:headEnd/>
            <a:tailEnd/>
          </a:ln>
        </p:spPr>
        <p:txBody>
          <a:bodyPr wrap="none">
            <a:spAutoFit/>
          </a:bodyPr>
          <a:lstStyle/>
          <a:p>
            <a:r>
              <a:rPr lang="en-US" sz="2400">
                <a:latin typeface="Comic Sans MS" pitchFamily="66" charset="0"/>
              </a:rPr>
              <a:t>Number of choices for second blank?</a:t>
            </a:r>
          </a:p>
        </p:txBody>
      </p:sp>
      <p:sp>
        <p:nvSpPr>
          <p:cNvPr id="12" name="TextBox 11"/>
          <p:cNvSpPr txBox="1">
            <a:spLocks noChangeArrowheads="1"/>
          </p:cNvSpPr>
          <p:nvPr/>
        </p:nvSpPr>
        <p:spPr bwMode="auto">
          <a:xfrm>
            <a:off x="858838" y="3941763"/>
            <a:ext cx="5284787" cy="461962"/>
          </a:xfrm>
          <a:prstGeom prst="rect">
            <a:avLst/>
          </a:prstGeom>
          <a:noFill/>
          <a:ln w="9525">
            <a:noFill/>
            <a:miter lim="800000"/>
            <a:headEnd/>
            <a:tailEnd/>
          </a:ln>
        </p:spPr>
        <p:txBody>
          <a:bodyPr wrap="none">
            <a:spAutoFit/>
          </a:bodyPr>
          <a:lstStyle/>
          <a:p>
            <a:r>
              <a:rPr lang="en-US" sz="2400">
                <a:latin typeface="Comic Sans MS" pitchFamily="66" charset="0"/>
              </a:rPr>
              <a:t>Number of choices for third blank?</a:t>
            </a:r>
          </a:p>
        </p:txBody>
      </p:sp>
      <p:sp>
        <p:nvSpPr>
          <p:cNvPr id="13" name="TextBox 12"/>
          <p:cNvSpPr txBox="1">
            <a:spLocks noChangeArrowheads="1"/>
          </p:cNvSpPr>
          <p:nvPr/>
        </p:nvSpPr>
        <p:spPr bwMode="auto">
          <a:xfrm>
            <a:off x="6361113" y="3881438"/>
            <a:ext cx="1644650" cy="522287"/>
          </a:xfrm>
          <a:prstGeom prst="rect">
            <a:avLst/>
          </a:prstGeom>
          <a:noFill/>
          <a:ln w="9525">
            <a:noFill/>
            <a:miter lim="800000"/>
            <a:headEnd/>
            <a:tailEnd/>
          </a:ln>
        </p:spPr>
        <p:txBody>
          <a:bodyPr wrap="none">
            <a:spAutoFit/>
          </a:bodyPr>
          <a:lstStyle/>
          <a:p>
            <a:r>
              <a:rPr lang="en-US" sz="2800"/>
              <a:t>  3</a:t>
            </a:r>
            <a:r>
              <a:rPr lang="en-US"/>
              <a:t>     </a:t>
            </a:r>
            <a:r>
              <a:rPr lang="en-US" sz="2800"/>
              <a:t>2</a:t>
            </a:r>
            <a:r>
              <a:rPr lang="en-US"/>
              <a:t>    </a:t>
            </a:r>
            <a:r>
              <a:rPr lang="en-US" sz="2800"/>
              <a:t>1</a:t>
            </a:r>
            <a:endParaRPr lang="en-US"/>
          </a:p>
        </p:txBody>
      </p:sp>
      <p:sp>
        <p:nvSpPr>
          <p:cNvPr id="14" name="TextBox 13"/>
          <p:cNvSpPr txBox="1">
            <a:spLocks noChangeArrowheads="1"/>
          </p:cNvSpPr>
          <p:nvPr/>
        </p:nvSpPr>
        <p:spPr bwMode="auto">
          <a:xfrm>
            <a:off x="1522413" y="4657725"/>
            <a:ext cx="5311775" cy="523875"/>
          </a:xfrm>
          <a:prstGeom prst="rect">
            <a:avLst/>
          </a:prstGeom>
          <a:noFill/>
          <a:ln w="9525">
            <a:noFill/>
            <a:miter lim="800000"/>
            <a:headEnd/>
            <a:tailEnd/>
          </a:ln>
        </p:spPr>
        <p:txBody>
          <a:bodyPr wrap="none">
            <a:spAutoFit/>
          </a:bodyPr>
          <a:lstStyle/>
          <a:p>
            <a:r>
              <a:rPr lang="en-US" sz="2800"/>
              <a:t>3*2*1 = 6        3! = 3*2*1 = 6</a:t>
            </a:r>
          </a:p>
        </p:txBody>
      </p:sp>
      <p:sp>
        <p:nvSpPr>
          <p:cNvPr id="15" name="TextBox 14"/>
          <p:cNvSpPr txBox="1">
            <a:spLocks noChangeArrowheads="1"/>
          </p:cNvSpPr>
          <p:nvPr/>
        </p:nvSpPr>
        <p:spPr bwMode="auto">
          <a:xfrm>
            <a:off x="977900" y="5235575"/>
            <a:ext cx="6400800" cy="522288"/>
          </a:xfrm>
          <a:prstGeom prst="rect">
            <a:avLst/>
          </a:prstGeom>
          <a:noFill/>
          <a:ln w="9525">
            <a:noFill/>
            <a:miter lim="800000"/>
            <a:headEnd/>
            <a:tailEnd/>
          </a:ln>
        </p:spPr>
        <p:txBody>
          <a:bodyPr wrap="none">
            <a:spAutoFit/>
          </a:bodyPr>
          <a:lstStyle/>
          <a:p>
            <a:r>
              <a:rPr lang="en-US" sz="2800"/>
              <a:t>ABC     ACB    BAC    BCA    CAB    CBA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P spid="9" grpId="0"/>
      <p:bldP spid="10" grpId="0"/>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extBox 1"/>
          <p:cNvSpPr txBox="1">
            <a:spLocks noChangeArrowheads="1"/>
          </p:cNvSpPr>
          <p:nvPr/>
        </p:nvSpPr>
        <p:spPr bwMode="auto">
          <a:xfrm>
            <a:off x="1371600" y="841375"/>
            <a:ext cx="6477000" cy="769938"/>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1030" name="TextBox 5"/>
          <p:cNvSpPr txBox="1">
            <a:spLocks noChangeArrowheads="1"/>
          </p:cNvSpPr>
          <p:nvPr/>
        </p:nvSpPr>
        <p:spPr bwMode="auto">
          <a:xfrm>
            <a:off x="1160463" y="2209800"/>
            <a:ext cx="6899275" cy="1384300"/>
          </a:xfrm>
          <a:prstGeom prst="rect">
            <a:avLst/>
          </a:prstGeom>
          <a:noFill/>
          <a:ln w="9525">
            <a:noFill/>
            <a:miter lim="800000"/>
            <a:headEnd/>
            <a:tailEnd/>
          </a:ln>
        </p:spPr>
        <p:txBody>
          <a:bodyPr>
            <a:spAutoFit/>
          </a:bodyPr>
          <a:lstStyle/>
          <a:p>
            <a:r>
              <a:rPr lang="en-US" sz="2800">
                <a:latin typeface="Comic Sans MS" pitchFamily="66" charset="0"/>
              </a:rPr>
              <a:t>To find the number of Permutations of n items chosen r at a time, you can use the formula for finding P(n,r) or </a:t>
            </a:r>
            <a:r>
              <a:rPr lang="en-US" sz="2800" baseline="-25000">
                <a:latin typeface="Comic Sans MS" pitchFamily="66" charset="0"/>
              </a:rPr>
              <a:t>n</a:t>
            </a:r>
            <a:r>
              <a:rPr lang="en-US" sz="2800">
                <a:latin typeface="Comic Sans MS" pitchFamily="66" charset="0"/>
              </a:rPr>
              <a:t>P</a:t>
            </a:r>
            <a:r>
              <a:rPr lang="en-US" sz="2800" baseline="-25000">
                <a:latin typeface="Comic Sans MS" pitchFamily="66" charset="0"/>
              </a:rPr>
              <a:t>r</a:t>
            </a:r>
          </a:p>
        </p:txBody>
      </p:sp>
      <p:graphicFrame>
        <p:nvGraphicFramePr>
          <p:cNvPr id="4" name="Object 3"/>
          <p:cNvGraphicFramePr>
            <a:graphicFrameLocks noChangeAspect="1"/>
          </p:cNvGraphicFramePr>
          <p:nvPr/>
        </p:nvGraphicFramePr>
        <p:xfrm>
          <a:off x="1828800" y="3429000"/>
          <a:ext cx="5292725" cy="1162050"/>
        </p:xfrm>
        <a:graphic>
          <a:graphicData uri="http://schemas.openxmlformats.org/presentationml/2006/ole">
            <p:oleObj spid="_x0000_s1026" name="Equation" r:id="rId4" imgW="1562040" imgH="342720" progId="Equation.3">
              <p:embed/>
            </p:oleObj>
          </a:graphicData>
        </a:graphic>
      </p:graphicFrame>
      <p:graphicFrame>
        <p:nvGraphicFramePr>
          <p:cNvPr id="1027" name="Object 6"/>
          <p:cNvGraphicFramePr>
            <a:graphicFrameLocks noChangeAspect="1"/>
          </p:cNvGraphicFramePr>
          <p:nvPr/>
        </p:nvGraphicFramePr>
        <p:xfrm>
          <a:off x="4521200" y="3340100"/>
          <a:ext cx="101600" cy="177800"/>
        </p:xfrm>
        <a:graphic>
          <a:graphicData uri="http://schemas.openxmlformats.org/presentationml/2006/ole">
            <p:oleObj spid="_x0000_s1027" name="Equation" r:id="rId5" imgW="101520" imgH="177480" progId="Equation.3">
              <p:embed/>
            </p:oleObj>
          </a:graphicData>
        </a:graphic>
      </p:graphicFrame>
      <p:graphicFrame>
        <p:nvGraphicFramePr>
          <p:cNvPr id="3" name="Object 2"/>
          <p:cNvGraphicFramePr>
            <a:graphicFrameLocks noChangeAspect="1"/>
          </p:cNvGraphicFramePr>
          <p:nvPr/>
        </p:nvGraphicFramePr>
        <p:xfrm>
          <a:off x="1123950" y="4572000"/>
          <a:ext cx="6970713" cy="1419225"/>
        </p:xfrm>
        <a:graphic>
          <a:graphicData uri="http://schemas.openxmlformats.org/presentationml/2006/ole">
            <p:oleObj spid="_x0000_s1028" name="Equation" r:id="rId6" imgW="205740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Box 1"/>
          <p:cNvSpPr txBox="1">
            <a:spLocks noChangeArrowheads="1"/>
          </p:cNvSpPr>
          <p:nvPr/>
        </p:nvSpPr>
        <p:spPr bwMode="auto">
          <a:xfrm>
            <a:off x="1371600" y="1038225"/>
            <a:ext cx="6477000" cy="768350"/>
          </a:xfrm>
          <a:prstGeom prst="rect">
            <a:avLst/>
          </a:prstGeom>
          <a:noFill/>
          <a:ln w="9525">
            <a:noFill/>
            <a:miter lim="800000"/>
            <a:headEnd/>
            <a:tailEnd/>
          </a:ln>
        </p:spPr>
        <p:txBody>
          <a:bodyPr>
            <a:spAutoFit/>
          </a:bodyPr>
          <a:lstStyle/>
          <a:p>
            <a:pPr algn="ctr"/>
            <a:r>
              <a:rPr lang="en-US" sz="4400">
                <a:solidFill>
                  <a:schemeClr val="tx2"/>
                </a:solidFill>
                <a:latin typeface="Comic Sans MS" pitchFamily="66" charset="0"/>
              </a:rPr>
              <a:t>Permutations</a:t>
            </a:r>
          </a:p>
        </p:txBody>
      </p:sp>
      <p:sp>
        <p:nvSpPr>
          <p:cNvPr id="2052" name="TextBox 5"/>
          <p:cNvSpPr txBox="1">
            <a:spLocks noChangeArrowheads="1"/>
          </p:cNvSpPr>
          <p:nvPr/>
        </p:nvSpPr>
        <p:spPr bwMode="auto">
          <a:xfrm>
            <a:off x="1374775" y="2438400"/>
            <a:ext cx="6899275" cy="2246313"/>
          </a:xfrm>
          <a:prstGeom prst="rect">
            <a:avLst/>
          </a:prstGeom>
          <a:noFill/>
          <a:ln w="9525">
            <a:noFill/>
            <a:miter lim="800000"/>
            <a:headEnd/>
            <a:tailEnd/>
          </a:ln>
        </p:spPr>
        <p:txBody>
          <a:bodyPr>
            <a:spAutoFit/>
          </a:bodyPr>
          <a:lstStyle/>
          <a:p>
            <a:r>
              <a:rPr lang="en-US" sz="2800">
                <a:latin typeface="Comic Sans MS" pitchFamily="66" charset="0"/>
              </a:rPr>
              <a:t>A combination lock will open when the right choice of three numbers (from 1 to 30, inclusive) is selected. How many different lock combinations are possible assuming no number is repeated?</a:t>
            </a:r>
          </a:p>
        </p:txBody>
      </p:sp>
      <p:graphicFrame>
        <p:nvGraphicFramePr>
          <p:cNvPr id="2050" name="Object 6"/>
          <p:cNvGraphicFramePr>
            <a:graphicFrameLocks noChangeAspect="1"/>
          </p:cNvGraphicFramePr>
          <p:nvPr/>
        </p:nvGraphicFramePr>
        <p:xfrm>
          <a:off x="4521200" y="3340100"/>
          <a:ext cx="101600" cy="177800"/>
        </p:xfrm>
        <a:graphic>
          <a:graphicData uri="http://schemas.openxmlformats.org/presentationml/2006/ole">
            <p:oleObj spid="_x0000_s2050" name="Equation" r:id="rId4" imgW="101520" imgH="177480" progId="Equation.3">
              <p:embed/>
            </p:oleObj>
          </a:graphicData>
        </a:graphic>
      </p:graphicFrame>
      <p:sp>
        <p:nvSpPr>
          <p:cNvPr id="2053" name="Rectangle 7"/>
          <p:cNvSpPr>
            <a:spLocks noChangeArrowheads="1"/>
          </p:cNvSpPr>
          <p:nvPr/>
        </p:nvSpPr>
        <p:spPr bwMode="auto">
          <a:xfrm>
            <a:off x="296863" y="2006600"/>
            <a:ext cx="1898650" cy="523875"/>
          </a:xfrm>
          <a:prstGeom prst="rect">
            <a:avLst/>
          </a:prstGeom>
          <a:noFill/>
          <a:ln w="9525">
            <a:noFill/>
            <a:miter lim="800000"/>
            <a:headEnd/>
            <a:tailEnd/>
          </a:ln>
        </p:spPr>
        <p:txBody>
          <a:bodyPr wrap="none">
            <a:spAutoFit/>
          </a:bodyPr>
          <a:lstStyle/>
          <a:p>
            <a:r>
              <a:rPr lang="en-US" sz="2800" b="1">
                <a:solidFill>
                  <a:srgbClr val="FF0000"/>
                </a:solidFill>
                <a:latin typeface="Comic Sans MS" pitchFamily="66" charset="0"/>
              </a:rPr>
              <a:t> Practice:</a:t>
            </a:r>
          </a:p>
        </p:txBody>
      </p:sp>
      <p:grpSp>
        <p:nvGrpSpPr>
          <p:cNvPr id="2" name="AnswerNow"/>
          <p:cNvGrpSpPr>
            <a:grpSpLocks/>
          </p:cNvGrpSpPr>
          <p:nvPr/>
        </p:nvGrpSpPr>
        <p:grpSpPr bwMode="auto">
          <a:xfrm>
            <a:off x="6116638" y="4940300"/>
            <a:ext cx="2222500" cy="444500"/>
            <a:chOff x="2180" y="3960"/>
            <a:chExt cx="1400" cy="280"/>
          </a:xfrm>
        </p:grpSpPr>
        <p:sp>
          <p:nvSpPr>
            <p:cNvPr id="10" name="ANShape"/>
            <p:cNvSpPr>
              <a:spLocks noChangeArrowheads="1"/>
            </p:cNvSpPr>
            <p:nvPr/>
          </p:nvSpPr>
          <p:spPr bwMode="auto">
            <a:xfrm>
              <a:off x="2180" y="3960"/>
              <a:ext cx="1400" cy="280"/>
            </a:xfrm>
            <a:prstGeom prst="roundRect">
              <a:avLst>
                <a:gd name="adj" fmla="val 16667"/>
              </a:avLst>
            </a:prstGeom>
            <a:gradFill rotWithShape="0">
              <a:gsLst>
                <a:gs pos="0">
                  <a:srgbClr val="000000"/>
                </a:gs>
                <a:gs pos="39999">
                  <a:srgbClr val="0A128C">
                    <a:alpha val="80001"/>
                  </a:srgbClr>
                </a:gs>
                <a:gs pos="70000">
                  <a:srgbClr val="181CC7">
                    <a:alpha val="65000"/>
                  </a:srgbClr>
                </a:gs>
                <a:gs pos="88000">
                  <a:srgbClr val="7005D4">
                    <a:alpha val="56000"/>
                  </a:srgbClr>
                </a:gs>
                <a:gs pos="100000">
                  <a:srgbClr val="8C3D91">
                    <a:alpha val="50000"/>
                  </a:srgbClr>
                </a:gs>
              </a:gsLst>
              <a:lin ang="5400000" scaled="1"/>
            </a:gradFill>
            <a:ln w="25400">
              <a:solidFill>
                <a:schemeClr val="tx1"/>
              </a:solidFill>
              <a:round/>
              <a:headEnd/>
              <a:tailEnd/>
            </a:ln>
            <a:effectLst/>
            <a:extLst>
              <a:ext uri="{AF507438-7753-43E0-B8FC-AC1667EBCBE1}"/>
            </a:extLst>
          </p:spPr>
          <p:txBody>
            <a:bodyPr wrap="none" anchor="ctr"/>
            <a:ls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defRPr/>
              </a:pPr>
              <a:endParaRPr lang="en-US"/>
            </a:p>
          </p:txBody>
        </p:sp>
        <p:sp>
          <p:nvSpPr>
            <p:cNvPr id="2058" name="ANText"/>
            <p:cNvSpPr txBox="1">
              <a:spLocks noChangeArrowheads="1"/>
            </p:cNvSpPr>
            <p:nvPr/>
          </p:nvSpPr>
          <p:spPr bwMode="auto">
            <a:xfrm>
              <a:off x="2180" y="3960"/>
              <a:ext cx="1400" cy="280"/>
            </a:xfrm>
            <a:prstGeom prst="rect">
              <a:avLst/>
            </a:prstGeom>
            <a:noFill/>
            <a:ln w="9525">
              <a:noFill/>
              <a:miter lim="800000"/>
              <a:headEnd/>
              <a:tailEnd/>
            </a:ln>
          </p:spPr>
          <p:txBody>
            <a:bodyPr anchor="ctr" anchorCtr="1"/>
            <a:lstStyle/>
            <a:p>
              <a:pPr algn="ctr" eaLnBrk="0" hangingPunct="0"/>
              <a:r>
                <a:rPr lang="en-US" sz="2400" b="1">
                  <a:solidFill>
                    <a:srgbClr val="FFFFFF"/>
                  </a:solidFill>
                  <a:latin typeface="Times" pitchFamily="18" charset="0"/>
                </a:rPr>
                <a:t>Answer Now</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Complex_Number_Properties</Template>
  <TotalTime>1008</TotalTime>
  <Words>958</Words>
  <Application>Microsoft Office PowerPoint</Application>
  <PresentationFormat>On-screen Show (4:3)</PresentationFormat>
  <Paragraphs>132</Paragraphs>
  <Slides>25</Slides>
  <Notes>19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5" baseType="lpstr">
      <vt:lpstr>Tahoma</vt:lpstr>
      <vt:lpstr>Arial</vt:lpstr>
      <vt:lpstr>Wingdings</vt:lpstr>
      <vt:lpstr>Calibri</vt:lpstr>
      <vt:lpstr>Comic Sans MS</vt:lpstr>
      <vt:lpstr>Times New Roman</vt:lpstr>
      <vt:lpstr>Times</vt:lpstr>
      <vt:lpstr>Blends</vt:lpstr>
      <vt:lpstr>Equation</vt:lpstr>
      <vt:lpstr>Microsoft Equation 3.0</vt:lpstr>
      <vt:lpstr>Permutations  and  Combinations</vt:lpstr>
      <vt:lpstr>Objectives: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Probability with Permutations and Combinations</vt:lpstr>
      <vt:lpstr>Probability with Permutations and Combinations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Peggy Hughes</dc:creator>
  <cp:lastModifiedBy>gharrell</cp:lastModifiedBy>
  <cp:revision>45</cp:revision>
  <dcterms:created xsi:type="dcterms:W3CDTF">2010-08-16T18:37:09Z</dcterms:created>
  <dcterms:modified xsi:type="dcterms:W3CDTF">2014-05-23T16:49:15Z</dcterms:modified>
</cp:coreProperties>
</file>