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73" r:id="rId2"/>
    <p:sldId id="274" r:id="rId3"/>
    <p:sldId id="288" r:id="rId4"/>
    <p:sldId id="276" r:id="rId5"/>
    <p:sldId id="277" r:id="rId6"/>
    <p:sldId id="278" r:id="rId7"/>
    <p:sldId id="279" r:id="rId8"/>
    <p:sldId id="280" r:id="rId9"/>
    <p:sldId id="281" r:id="rId10"/>
    <p:sldId id="282" r:id="rId11"/>
    <p:sldId id="283" r:id="rId12"/>
    <p:sldId id="284" r:id="rId13"/>
    <p:sldId id="285" r:id="rId14"/>
    <p:sldId id="286" r:id="rId15"/>
    <p:sldId id="287"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DD1"/>
    <a:srgbClr val="D3FDDD"/>
    <a:srgbClr val="A3FBB8"/>
    <a:srgbClr val="F5A5E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FFA7D5D-63FF-4325-AF05-2B60072C0957}" type="datetimeFigureOut">
              <a:rPr lang="en-US" smtClean="0"/>
              <a:t>5/21/2014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6A856FE-F2B8-45B0-811B-863D49E7DC0B}"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E4939C-5241-4766-9358-034F524986F0}" type="datetimeFigureOut">
              <a:rPr lang="en-US" smtClean="0"/>
              <a:pPr/>
              <a:t>5/21/2014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8B9733-132C-40BD-A4BB-D9A99F37BF4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E05B0E-B75C-49CB-BABA-38391DA56616}" type="datetimeFigureOut">
              <a:rPr lang="en-US" smtClean="0"/>
              <a:pPr/>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05B0E-B75C-49CB-BABA-38391DA56616}" type="datetimeFigureOut">
              <a:rPr lang="en-US" smtClean="0"/>
              <a:pPr/>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05B0E-B75C-49CB-BABA-38391DA56616}" type="datetimeFigureOut">
              <a:rPr lang="en-US" smtClean="0"/>
              <a:pPr/>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05B0E-B75C-49CB-BABA-38391DA56616}" type="datetimeFigureOut">
              <a:rPr lang="en-US" smtClean="0"/>
              <a:pPr/>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05B0E-B75C-49CB-BABA-38391DA56616}" type="datetimeFigureOut">
              <a:rPr lang="en-US" smtClean="0"/>
              <a:pPr/>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E05B0E-B75C-49CB-BABA-38391DA56616}" type="datetimeFigureOut">
              <a:rPr lang="en-US" smtClean="0"/>
              <a:pPr/>
              <a:t>5/21/2014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E05B0E-B75C-49CB-BABA-38391DA56616}" type="datetimeFigureOut">
              <a:rPr lang="en-US" smtClean="0"/>
              <a:pPr/>
              <a:t>5/21/2014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E05B0E-B75C-49CB-BABA-38391DA56616}" type="datetimeFigureOut">
              <a:rPr lang="en-US" smtClean="0"/>
              <a:pPr/>
              <a:t>5/21/2014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05B0E-B75C-49CB-BABA-38391DA56616}" type="datetimeFigureOut">
              <a:rPr lang="en-US" smtClean="0"/>
              <a:pPr/>
              <a:t>5/21/2014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05B0E-B75C-49CB-BABA-38391DA56616}" type="datetimeFigureOut">
              <a:rPr lang="en-US" smtClean="0"/>
              <a:pPr/>
              <a:t>5/21/2014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05B0E-B75C-49CB-BABA-38391DA56616}" type="datetimeFigureOut">
              <a:rPr lang="en-US" smtClean="0"/>
              <a:pPr/>
              <a:t>5/21/2014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D323C-E511-4450-A8B0-550E07173D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DD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E05B0E-B75C-49CB-BABA-38391DA56616}" type="datetimeFigureOut">
              <a:rPr lang="en-US" smtClean="0"/>
              <a:pPr/>
              <a:t>5/21/2014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D323C-E511-4450-A8B0-550E07173D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vimeo.com/4675243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vimeo.com/4675231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5"/>
          <p:cNvSpPr>
            <a:spLocks noChangeArrowheads="1"/>
          </p:cNvSpPr>
          <p:nvPr/>
        </p:nvSpPr>
        <p:spPr bwMode="auto">
          <a:xfrm>
            <a:off x="0" y="0"/>
            <a:ext cx="2287807"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Warm Up</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8"/>
          <p:cNvSpPr/>
          <p:nvPr/>
        </p:nvSpPr>
        <p:spPr>
          <a:xfrm>
            <a:off x="152400" y="3276600"/>
            <a:ext cx="1003801" cy="523220"/>
          </a:xfrm>
          <a:prstGeom prst="rect">
            <a:avLst/>
          </a:prstGeom>
        </p:spPr>
        <p:txBody>
          <a:bodyPr wrap="none">
            <a:spAutoFit/>
          </a:bodyPr>
          <a:lstStyle/>
          <a:p>
            <a:r>
              <a:rPr lang="en-US" sz="2800" b="1" dirty="0" smtClean="0">
                <a:solidFill>
                  <a:srgbClr val="FF0000"/>
                </a:solidFill>
              </a:rPr>
              <a:t>a)  41</a:t>
            </a:r>
            <a:endParaRPr lang="en-US" sz="2800" b="1" baseline="30000"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1" y="685800"/>
            <a:ext cx="9190653" cy="2286000"/>
          </a:xfrm>
          <a:prstGeom prst="rect">
            <a:avLst/>
          </a:prstGeom>
          <a:noFill/>
          <a:ln w="9525">
            <a:noFill/>
            <a:miter lim="800000"/>
            <a:headEnd/>
            <a:tailEnd/>
          </a:ln>
        </p:spPr>
      </p:pic>
      <p:sp>
        <p:nvSpPr>
          <p:cNvPr id="6" name="Rectangle 5"/>
          <p:cNvSpPr/>
          <p:nvPr/>
        </p:nvSpPr>
        <p:spPr>
          <a:xfrm>
            <a:off x="152400" y="3886200"/>
            <a:ext cx="2316853" cy="523220"/>
          </a:xfrm>
          <a:prstGeom prst="rect">
            <a:avLst/>
          </a:prstGeom>
        </p:spPr>
        <p:txBody>
          <a:bodyPr wrap="none">
            <a:spAutoFit/>
          </a:bodyPr>
          <a:lstStyle/>
          <a:p>
            <a:r>
              <a:rPr lang="en-US" sz="2800" b="1" dirty="0" smtClean="0">
                <a:solidFill>
                  <a:srgbClr val="FF0000"/>
                </a:solidFill>
              </a:rPr>
              <a:t>b)  Alternative</a:t>
            </a:r>
            <a:endParaRPr lang="en-US" sz="2800" b="1" baseline="30000" dirty="0">
              <a:solidFill>
                <a:srgbClr val="FF0000"/>
              </a:solidFill>
            </a:endParaRPr>
          </a:p>
        </p:txBody>
      </p:sp>
      <p:sp>
        <p:nvSpPr>
          <p:cNvPr id="8" name="Rectangle 7"/>
          <p:cNvSpPr/>
          <p:nvPr/>
        </p:nvSpPr>
        <p:spPr>
          <a:xfrm>
            <a:off x="152400" y="4572000"/>
            <a:ext cx="2465740" cy="523220"/>
          </a:xfrm>
          <a:prstGeom prst="rect">
            <a:avLst/>
          </a:prstGeom>
        </p:spPr>
        <p:txBody>
          <a:bodyPr wrap="none">
            <a:spAutoFit/>
          </a:bodyPr>
          <a:lstStyle/>
          <a:p>
            <a:r>
              <a:rPr lang="en-US" sz="2800" b="1" dirty="0" smtClean="0">
                <a:solidFill>
                  <a:srgbClr val="FF0000"/>
                </a:solidFill>
              </a:rPr>
              <a:t>c)  14/41 = 34%</a:t>
            </a:r>
            <a:endParaRPr lang="en-US" sz="2800" b="1" baseline="30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Mutually Inclusive Events</a:t>
            </a:r>
            <a:endParaRPr lang="en-US" dirty="0"/>
          </a:p>
        </p:txBody>
      </p:sp>
      <p:sp>
        <p:nvSpPr>
          <p:cNvPr id="3" name="Content Placeholder 2"/>
          <p:cNvSpPr>
            <a:spLocks noGrp="1"/>
          </p:cNvSpPr>
          <p:nvPr>
            <p:ph idx="1"/>
          </p:nvPr>
        </p:nvSpPr>
        <p:spPr/>
        <p:txBody>
          <a:bodyPr/>
          <a:lstStyle/>
          <a:p>
            <a:r>
              <a:rPr lang="en-US" dirty="0" smtClean="0"/>
              <a:t>Suppose you are rolling a six-sided die. What is the probability that you roll an odd number or a number less than 4?</a:t>
            </a:r>
          </a:p>
          <a:p>
            <a:pPr lvl="2"/>
            <a:r>
              <a:rPr lang="en-US" dirty="0" smtClean="0"/>
              <a:t>Can these both occur at the same time? </a:t>
            </a:r>
          </a:p>
          <a:p>
            <a:pPr lvl="2"/>
            <a:r>
              <a:rPr lang="en-US" dirty="0" smtClean="0"/>
              <a:t>If so, when?</a:t>
            </a:r>
          </a:p>
          <a:p>
            <a:r>
              <a:rPr lang="en-US" b="1" dirty="0" smtClean="0"/>
              <a:t>Mutually Inclusive Events:</a:t>
            </a:r>
            <a:r>
              <a:rPr lang="en-US" dirty="0" smtClean="0"/>
              <a:t> Two events that can occur at the same time.</a:t>
            </a:r>
          </a:p>
          <a:p>
            <a:r>
              <a:rPr lang="en-US" dirty="0" smtClean="0">
                <a:hlinkClick r:id="rId2"/>
              </a:rPr>
              <a:t>Video on Mutually Inclusive Events</a:t>
            </a:r>
            <a:endParaRPr lang="en-US" dirty="0"/>
          </a:p>
        </p:txBody>
      </p:sp>
      <p:sp>
        <p:nvSpPr>
          <p:cNvPr id="4" name="TextBox 3"/>
          <p:cNvSpPr txBox="1"/>
          <p:nvPr/>
        </p:nvSpPr>
        <p:spPr>
          <a:xfrm>
            <a:off x="6705600" y="3200400"/>
            <a:ext cx="485518" cy="369332"/>
          </a:xfrm>
          <a:prstGeom prst="rect">
            <a:avLst/>
          </a:prstGeom>
          <a:noFill/>
        </p:spPr>
        <p:txBody>
          <a:bodyPr wrap="none" rtlCol="0">
            <a:spAutoFit/>
          </a:bodyPr>
          <a:lstStyle/>
          <a:p>
            <a:r>
              <a:rPr lang="en-US" dirty="0" smtClean="0">
                <a:solidFill>
                  <a:srgbClr val="FF0000"/>
                </a:solidFill>
              </a:rPr>
              <a:t>Yes</a:t>
            </a:r>
            <a:endParaRPr lang="en-US" dirty="0">
              <a:solidFill>
                <a:srgbClr val="FF0000"/>
              </a:solidFill>
            </a:endParaRPr>
          </a:p>
        </p:txBody>
      </p:sp>
      <p:sp>
        <p:nvSpPr>
          <p:cNvPr id="5" name="TextBox 4"/>
          <p:cNvSpPr txBox="1"/>
          <p:nvPr/>
        </p:nvSpPr>
        <p:spPr>
          <a:xfrm>
            <a:off x="3276600" y="3581400"/>
            <a:ext cx="2416687" cy="369332"/>
          </a:xfrm>
          <a:prstGeom prst="rect">
            <a:avLst/>
          </a:prstGeom>
          <a:noFill/>
        </p:spPr>
        <p:txBody>
          <a:bodyPr wrap="none" rtlCol="0">
            <a:spAutoFit/>
          </a:bodyPr>
          <a:lstStyle/>
          <a:p>
            <a:r>
              <a:rPr lang="en-US" dirty="0" smtClean="0">
                <a:solidFill>
                  <a:srgbClr val="FF0000"/>
                </a:solidFill>
              </a:rPr>
              <a:t>When we roll a 1 or a 3.</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Probability of the Union of Two Events: The Addition Rule</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We just saw that the formula for finding the probability of two mutually inclusive events can also be used for mutually exclusive events, so let’s think of it as the formula for finding the probability of the union of two events or the Addition Rule:</a:t>
            </a:r>
          </a:p>
          <a:p>
            <a:pPr algn="ctr">
              <a:buNone/>
            </a:pPr>
            <a:r>
              <a:rPr lang="en-US" b="1" dirty="0" smtClean="0">
                <a:solidFill>
                  <a:srgbClr val="FF0000"/>
                </a:solidFill>
              </a:rPr>
              <a:t>P(A or B) = P(A </a:t>
            </a:r>
            <a:r>
              <a:rPr lang="en-US" b="1" dirty="0" smtClean="0">
                <a:solidFill>
                  <a:srgbClr val="FF0000"/>
                </a:solidFill>
                <a:sym typeface="Symbol"/>
              </a:rPr>
              <a:t> B) = P(A) + P(B) – P(A  B)</a:t>
            </a:r>
          </a:p>
          <a:p>
            <a:pPr algn="ctr">
              <a:buNone/>
            </a:pPr>
            <a:endParaRPr lang="en-US" b="1" dirty="0" smtClean="0">
              <a:sym typeface="Symbol"/>
            </a:endParaRPr>
          </a:p>
          <a:p>
            <a:pPr algn="ctr">
              <a:buNone/>
            </a:pPr>
            <a:r>
              <a:rPr lang="en-US" b="1" dirty="0" smtClean="0">
                <a:sym typeface="Symbol"/>
              </a:rPr>
              <a:t>***</a:t>
            </a:r>
            <a:r>
              <a:rPr lang="en-US" b="1" dirty="0" smtClean="0">
                <a:solidFill>
                  <a:srgbClr val="FF0000"/>
                </a:solidFill>
                <a:sym typeface="Symbol"/>
              </a:rPr>
              <a:t>Use this for both Mutually Exclusive and Inclusive events</a:t>
            </a:r>
            <a:r>
              <a:rPr lang="en-US" b="1" dirty="0" smtClean="0">
                <a:sym typeface="Symbol"/>
              </a:rPr>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t>What is the probability of choosing a card from a deck of cards that is a club or a ten? </a:t>
            </a:r>
          </a:p>
          <a:p>
            <a:pPr marL="514350" indent="-514350">
              <a:buNone/>
            </a:pPr>
            <a:r>
              <a:rPr lang="en-US" dirty="0" smtClean="0"/>
              <a:t>P(</a:t>
            </a:r>
            <a:r>
              <a:rPr lang="en-US" dirty="0" smtClean="0">
                <a:solidFill>
                  <a:srgbClr val="FF0000"/>
                </a:solidFill>
              </a:rPr>
              <a:t>choosing a club </a:t>
            </a:r>
            <a:r>
              <a:rPr lang="en-US" dirty="0" smtClean="0"/>
              <a:t>or </a:t>
            </a:r>
            <a:r>
              <a:rPr lang="en-US" dirty="0" smtClean="0">
                <a:solidFill>
                  <a:srgbClr val="7030A0"/>
                </a:solidFill>
              </a:rPr>
              <a:t>a ten</a:t>
            </a:r>
            <a:r>
              <a:rPr lang="en-US" dirty="0" smtClean="0"/>
              <a:t>)</a:t>
            </a:r>
          </a:p>
          <a:p>
            <a:pPr marL="514350" indent="-514350">
              <a:buNone/>
            </a:pPr>
            <a:r>
              <a:rPr lang="en-US" dirty="0" smtClean="0"/>
              <a:t>= P(</a:t>
            </a:r>
            <a:r>
              <a:rPr lang="en-US" dirty="0" smtClean="0">
                <a:solidFill>
                  <a:srgbClr val="FF0000"/>
                </a:solidFill>
              </a:rPr>
              <a:t>club</a:t>
            </a:r>
            <a:r>
              <a:rPr lang="en-US" dirty="0" smtClean="0"/>
              <a:t>) + P(</a:t>
            </a:r>
            <a:r>
              <a:rPr lang="en-US" dirty="0" smtClean="0">
                <a:solidFill>
                  <a:srgbClr val="7030A0"/>
                </a:solidFill>
              </a:rPr>
              <a:t>ten</a:t>
            </a:r>
            <a:r>
              <a:rPr lang="en-US" dirty="0" smtClean="0"/>
              <a:t>) – P(</a:t>
            </a:r>
            <a:r>
              <a:rPr lang="en-US" dirty="0" smtClean="0">
                <a:solidFill>
                  <a:srgbClr val="00B0F0"/>
                </a:solidFill>
              </a:rPr>
              <a:t>10</a:t>
            </a:r>
            <a:r>
              <a:rPr lang="en-US" dirty="0" smtClean="0"/>
              <a:t> </a:t>
            </a:r>
            <a:r>
              <a:rPr lang="en-US" dirty="0" smtClean="0">
                <a:solidFill>
                  <a:srgbClr val="00B0F0"/>
                </a:solidFill>
              </a:rPr>
              <a:t>of clubs</a:t>
            </a:r>
            <a:r>
              <a:rPr lang="en-US" dirty="0" smtClean="0"/>
              <a:t>)</a:t>
            </a:r>
          </a:p>
          <a:p>
            <a:pPr marL="514350" indent="-514350">
              <a:buNone/>
            </a:pPr>
            <a:r>
              <a:rPr lang="en-US" dirty="0" smtClean="0"/>
              <a:t>= </a:t>
            </a:r>
            <a:r>
              <a:rPr lang="en-US" dirty="0" smtClean="0">
                <a:solidFill>
                  <a:srgbClr val="FF0000"/>
                </a:solidFill>
              </a:rPr>
              <a:t>13/52</a:t>
            </a:r>
            <a:r>
              <a:rPr lang="en-US" dirty="0" smtClean="0"/>
              <a:t> + </a:t>
            </a:r>
            <a:r>
              <a:rPr lang="en-US" dirty="0" smtClean="0">
                <a:solidFill>
                  <a:srgbClr val="7030A0"/>
                </a:solidFill>
              </a:rPr>
              <a:t>4/52</a:t>
            </a:r>
            <a:r>
              <a:rPr lang="en-US" dirty="0" smtClean="0"/>
              <a:t> – </a:t>
            </a:r>
            <a:r>
              <a:rPr lang="en-US" dirty="0" smtClean="0">
                <a:solidFill>
                  <a:srgbClr val="00B0F0"/>
                </a:solidFill>
              </a:rPr>
              <a:t>1/52</a:t>
            </a:r>
            <a:r>
              <a:rPr lang="en-US" dirty="0" smtClean="0"/>
              <a:t> </a:t>
            </a:r>
          </a:p>
          <a:p>
            <a:pPr marL="514350" indent="-514350">
              <a:buNone/>
            </a:pPr>
            <a:r>
              <a:rPr lang="en-US" dirty="0" smtClean="0"/>
              <a:t>= </a:t>
            </a:r>
            <a:r>
              <a:rPr lang="en-US" dirty="0" smtClean="0">
                <a:solidFill>
                  <a:srgbClr val="00B050"/>
                </a:solidFill>
              </a:rPr>
              <a:t>16/52</a:t>
            </a:r>
          </a:p>
          <a:p>
            <a:pPr marL="514350" indent="-514350">
              <a:buNone/>
            </a:pPr>
            <a:r>
              <a:rPr lang="en-US" dirty="0" smtClean="0"/>
              <a:t>= </a:t>
            </a:r>
            <a:r>
              <a:rPr lang="en-US" dirty="0" smtClean="0">
                <a:solidFill>
                  <a:srgbClr val="00B050"/>
                </a:solidFill>
              </a:rPr>
              <a:t>4/13 or .308</a:t>
            </a:r>
          </a:p>
          <a:p>
            <a:pPr marL="514350" indent="-514350">
              <a:buNone/>
            </a:pPr>
            <a:r>
              <a:rPr lang="en-US" dirty="0" smtClean="0">
                <a:solidFill>
                  <a:srgbClr val="00B050"/>
                </a:solidFill>
              </a:rPr>
              <a:t>The probability of choosing a club or a ten is 4/13 or 30.8%</a:t>
            </a:r>
            <a:endParaRPr lang="en-US"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buNone/>
            </a:pPr>
            <a:r>
              <a:rPr lang="en-US" dirty="0" smtClean="0"/>
              <a:t>2. What is the probability of choosing a number from 1 to 10 that is less than 5 or odd? </a:t>
            </a:r>
          </a:p>
          <a:p>
            <a:pPr>
              <a:buNone/>
            </a:pPr>
            <a:r>
              <a:rPr lang="en-US" dirty="0" smtClean="0"/>
              <a:t>P(&lt;5 or odd)</a:t>
            </a:r>
          </a:p>
          <a:p>
            <a:pPr>
              <a:buNone/>
            </a:pPr>
            <a:r>
              <a:rPr lang="en-US" dirty="0" smtClean="0"/>
              <a:t>= P(</a:t>
            </a:r>
            <a:r>
              <a:rPr lang="en-US" dirty="0" smtClean="0">
                <a:solidFill>
                  <a:srgbClr val="00B050"/>
                </a:solidFill>
              </a:rPr>
              <a:t>&lt;5</a:t>
            </a:r>
            <a:r>
              <a:rPr lang="en-US" dirty="0" smtClean="0"/>
              <a:t>) + P(</a:t>
            </a:r>
            <a:r>
              <a:rPr lang="en-US" dirty="0" smtClean="0">
                <a:solidFill>
                  <a:srgbClr val="7030A0"/>
                </a:solidFill>
              </a:rPr>
              <a:t>odd</a:t>
            </a:r>
            <a:r>
              <a:rPr lang="en-US" dirty="0" smtClean="0"/>
              <a:t>) – P(</a:t>
            </a:r>
            <a:r>
              <a:rPr lang="en-US" dirty="0" smtClean="0">
                <a:solidFill>
                  <a:srgbClr val="00B0F0"/>
                </a:solidFill>
              </a:rPr>
              <a:t>&lt;5 and odd</a:t>
            </a:r>
            <a:r>
              <a:rPr lang="en-US" dirty="0" smtClean="0"/>
              <a:t>)</a:t>
            </a:r>
          </a:p>
          <a:p>
            <a:pPr>
              <a:buNone/>
            </a:pPr>
            <a:r>
              <a:rPr lang="en-US" dirty="0" smtClean="0">
                <a:solidFill>
                  <a:srgbClr val="00B050"/>
                </a:solidFill>
              </a:rPr>
              <a:t>&lt;5 </a:t>
            </a:r>
            <a:r>
              <a:rPr lang="en-US" dirty="0" smtClean="0"/>
              <a:t>= {</a:t>
            </a:r>
            <a:r>
              <a:rPr lang="en-US" dirty="0" smtClean="0">
                <a:solidFill>
                  <a:srgbClr val="FF0000"/>
                </a:solidFill>
              </a:rPr>
              <a:t>1</a:t>
            </a:r>
            <a:r>
              <a:rPr lang="en-US" dirty="0" smtClean="0"/>
              <a:t>,2,</a:t>
            </a:r>
            <a:r>
              <a:rPr lang="en-US" dirty="0" smtClean="0">
                <a:solidFill>
                  <a:srgbClr val="FF0000"/>
                </a:solidFill>
              </a:rPr>
              <a:t>3</a:t>
            </a:r>
            <a:r>
              <a:rPr lang="en-US" dirty="0" smtClean="0"/>
              <a:t>,4}	</a:t>
            </a:r>
            <a:r>
              <a:rPr lang="en-US" dirty="0" smtClean="0">
                <a:solidFill>
                  <a:srgbClr val="7030A0"/>
                </a:solidFill>
              </a:rPr>
              <a:t>odd</a:t>
            </a:r>
            <a:r>
              <a:rPr lang="en-US" dirty="0" smtClean="0"/>
              <a:t> = {</a:t>
            </a:r>
            <a:r>
              <a:rPr lang="en-US" dirty="0" smtClean="0">
                <a:solidFill>
                  <a:srgbClr val="FF0000"/>
                </a:solidFill>
              </a:rPr>
              <a:t>1</a:t>
            </a:r>
            <a:r>
              <a:rPr lang="en-US" dirty="0" smtClean="0"/>
              <a:t>,</a:t>
            </a:r>
            <a:r>
              <a:rPr lang="en-US" dirty="0" smtClean="0">
                <a:solidFill>
                  <a:srgbClr val="FF0000"/>
                </a:solidFill>
              </a:rPr>
              <a:t>3</a:t>
            </a:r>
            <a:r>
              <a:rPr lang="en-US" dirty="0" smtClean="0"/>
              <a:t>,5,7,9}</a:t>
            </a:r>
          </a:p>
          <a:p>
            <a:pPr>
              <a:buNone/>
            </a:pPr>
            <a:r>
              <a:rPr lang="en-US" dirty="0" smtClean="0"/>
              <a:t>= </a:t>
            </a:r>
            <a:r>
              <a:rPr lang="en-US" dirty="0" smtClean="0">
                <a:solidFill>
                  <a:srgbClr val="00B050"/>
                </a:solidFill>
              </a:rPr>
              <a:t>4/10</a:t>
            </a:r>
            <a:r>
              <a:rPr lang="en-US" dirty="0" smtClean="0"/>
              <a:t> + </a:t>
            </a:r>
            <a:r>
              <a:rPr lang="en-US" dirty="0" smtClean="0">
                <a:solidFill>
                  <a:srgbClr val="7030A0"/>
                </a:solidFill>
              </a:rPr>
              <a:t>5/10</a:t>
            </a:r>
            <a:r>
              <a:rPr lang="en-US" dirty="0" smtClean="0"/>
              <a:t> – </a:t>
            </a:r>
            <a:r>
              <a:rPr lang="en-US" dirty="0" smtClean="0">
                <a:solidFill>
                  <a:srgbClr val="FF0000"/>
                </a:solidFill>
              </a:rPr>
              <a:t>2</a:t>
            </a:r>
            <a:r>
              <a:rPr lang="en-US" dirty="0" smtClean="0">
                <a:solidFill>
                  <a:srgbClr val="00B0F0"/>
                </a:solidFill>
              </a:rPr>
              <a:t>/10</a:t>
            </a:r>
          </a:p>
          <a:p>
            <a:pPr>
              <a:buNone/>
            </a:pPr>
            <a:r>
              <a:rPr lang="en-US" dirty="0" smtClean="0"/>
              <a:t>= 7/10</a:t>
            </a:r>
          </a:p>
          <a:p>
            <a:pPr>
              <a:buNone/>
            </a:pPr>
            <a:r>
              <a:rPr lang="en-US" dirty="0" smtClean="0"/>
              <a:t>The probability of choosing a number less than 5 or an odd number is 7/10 or 70%.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20000"/>
          </a:bodyPr>
          <a:lstStyle/>
          <a:p>
            <a:pPr>
              <a:buNone/>
            </a:pPr>
            <a:r>
              <a:rPr lang="en-US" dirty="0" smtClean="0"/>
              <a:t>3. A bag contains 26 tiles with a letter on each, one tile for each letter of the alphabet. What is the probability of reaching into the bag and randomly choosing a tile with one of the first 10 letters of the alphabet on it or randomly choosing a tile with a vowel on it?</a:t>
            </a:r>
          </a:p>
          <a:p>
            <a:pPr>
              <a:buNone/>
            </a:pPr>
            <a:r>
              <a:rPr lang="en-US" dirty="0" smtClean="0">
                <a:solidFill>
                  <a:srgbClr val="7030A0"/>
                </a:solidFill>
              </a:rPr>
              <a:t>P(one of the first 10 letters or vowel)</a:t>
            </a:r>
          </a:p>
          <a:p>
            <a:pPr>
              <a:buNone/>
            </a:pPr>
            <a:r>
              <a:rPr lang="en-US" dirty="0" smtClean="0">
                <a:solidFill>
                  <a:srgbClr val="FF0000"/>
                </a:solidFill>
              </a:rPr>
              <a:t>= P(one of the first 10 letters) + P(vowel) – P(first 10 and vowel)</a:t>
            </a:r>
          </a:p>
          <a:p>
            <a:pPr>
              <a:buNone/>
            </a:pPr>
            <a:r>
              <a:rPr lang="en-US" dirty="0" smtClean="0">
                <a:solidFill>
                  <a:srgbClr val="7030A0"/>
                </a:solidFill>
              </a:rPr>
              <a:t>= 10/26 + 5/26 – 3/26 </a:t>
            </a:r>
          </a:p>
          <a:p>
            <a:pPr>
              <a:buNone/>
            </a:pPr>
            <a:r>
              <a:rPr lang="en-US" dirty="0" smtClean="0">
                <a:solidFill>
                  <a:srgbClr val="FF0000"/>
                </a:solidFill>
              </a:rPr>
              <a:t>= 12/26 or 6/13</a:t>
            </a:r>
          </a:p>
          <a:p>
            <a:pPr>
              <a:buNone/>
            </a:pPr>
            <a:r>
              <a:rPr lang="en-US" dirty="0" smtClean="0">
                <a:solidFill>
                  <a:srgbClr val="7030A0"/>
                </a:solidFill>
              </a:rPr>
              <a:t>The probability of choosing either one of the first 10 letters or a vowel is 6/13 or 46.2%</a:t>
            </a:r>
            <a:endParaRPr lang="en-US"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a:buNone/>
            </a:pPr>
            <a:r>
              <a:rPr lang="en-US" dirty="0" smtClean="0"/>
              <a:t>4. A bag contains 26 tiles with a letter on each, one tile for each letter of the alphabet. What is the probability of reaching into the bag and randomly choosing a tile with one of the last 5 letters of the alphabet on it or randomly choosing a tile with a vowel on it?</a:t>
            </a:r>
          </a:p>
          <a:p>
            <a:pPr>
              <a:buNone/>
            </a:pPr>
            <a:r>
              <a:rPr lang="en-US" dirty="0" smtClean="0">
                <a:solidFill>
                  <a:srgbClr val="FF0000"/>
                </a:solidFill>
              </a:rPr>
              <a:t>P(one of the last 5 letters or vowel)</a:t>
            </a:r>
          </a:p>
          <a:p>
            <a:pPr>
              <a:buNone/>
            </a:pPr>
            <a:r>
              <a:rPr lang="en-US" dirty="0" smtClean="0">
                <a:solidFill>
                  <a:srgbClr val="7030A0"/>
                </a:solidFill>
              </a:rPr>
              <a:t>= P(one of the last 5 letters) + P(vowel) – P(last 5 and vowel)</a:t>
            </a:r>
          </a:p>
          <a:p>
            <a:pPr>
              <a:buNone/>
            </a:pPr>
            <a:r>
              <a:rPr lang="en-US" dirty="0" smtClean="0">
                <a:solidFill>
                  <a:srgbClr val="FF0000"/>
                </a:solidFill>
              </a:rPr>
              <a:t>= 5/26 + 5/26 – 0 </a:t>
            </a:r>
          </a:p>
          <a:p>
            <a:pPr>
              <a:buNone/>
            </a:pPr>
            <a:r>
              <a:rPr lang="en-US" dirty="0" smtClean="0">
                <a:solidFill>
                  <a:srgbClr val="7030A0"/>
                </a:solidFill>
              </a:rPr>
              <a:t>= 10/26 or 5/13</a:t>
            </a:r>
          </a:p>
          <a:p>
            <a:pPr>
              <a:buNone/>
            </a:pPr>
            <a:r>
              <a:rPr lang="en-US" dirty="0" smtClean="0">
                <a:solidFill>
                  <a:srgbClr val="FF0000"/>
                </a:solidFill>
              </a:rPr>
              <a:t>The probability of choosing either one of the first 10 letters or a vowel is 5/13 or 38.5%</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ed Rectangle 20"/>
          <p:cNvSpPr/>
          <p:nvPr/>
        </p:nvSpPr>
        <p:spPr>
          <a:xfrm>
            <a:off x="0" y="228600"/>
            <a:ext cx="9144000" cy="6172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0070C0"/>
                </a:solidFill>
                <a:latin typeface="Times New Roman" pitchFamily="18" charset="0"/>
                <a:cs typeface="Times New Roman" pitchFamily="18" charset="0"/>
              </a:rPr>
              <a:t>Classwork:</a:t>
            </a:r>
          </a:p>
          <a:p>
            <a:pPr algn="ctr"/>
            <a:r>
              <a:rPr lang="en-US" sz="4800" b="1" dirty="0" smtClean="0">
                <a:solidFill>
                  <a:srgbClr val="FF0000"/>
                </a:solidFill>
                <a:latin typeface="Times New Roman" pitchFamily="18" charset="0"/>
                <a:cs typeface="Times New Roman" pitchFamily="18" charset="0"/>
              </a:rPr>
              <a:t>Mutually Exclusive and Inclusive Notes</a:t>
            </a:r>
          </a:p>
          <a:p>
            <a:pPr algn="ctr"/>
            <a:endParaRPr lang="en-US" sz="4800" dirty="0" smtClean="0">
              <a:solidFill>
                <a:srgbClr val="FF0000"/>
              </a:solidFill>
              <a:latin typeface="Times New Roman" pitchFamily="18" charset="0"/>
              <a:cs typeface="Times New Roman" pitchFamily="18" charset="0"/>
            </a:endParaRPr>
          </a:p>
          <a:p>
            <a:pPr algn="ctr"/>
            <a:r>
              <a:rPr lang="en-US" sz="4800" dirty="0" smtClean="0">
                <a:solidFill>
                  <a:srgbClr val="0070C0"/>
                </a:solidFill>
                <a:latin typeface="Times New Roman" pitchFamily="18" charset="0"/>
                <a:cs typeface="Times New Roman" pitchFamily="18" charset="0"/>
              </a:rPr>
              <a:t>Homework:</a:t>
            </a:r>
          </a:p>
          <a:p>
            <a:pPr algn="ctr"/>
            <a:r>
              <a:rPr lang="en-US" sz="4800" b="1" smtClean="0">
                <a:solidFill>
                  <a:srgbClr val="FF0000"/>
                </a:solidFill>
                <a:latin typeface="Times New Roman" pitchFamily="18" charset="0"/>
                <a:cs typeface="Times New Roman" pitchFamily="18" charset="0"/>
              </a:rPr>
              <a:t>Unit 6 Lesson 1 HW 3</a:t>
            </a:r>
            <a:endParaRPr lang="en-US" sz="4800" dirty="0" smtClean="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0"/>
            <a:ext cx="1600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HW Check</a:t>
            </a:r>
            <a:endParaRPr kumimoji="0" lang="en-US" sz="3600" b="1" i="0" u="none" strike="noStrike" cap="none" normalizeH="0" baseline="0" dirty="0" smtClean="0">
              <a:ln>
                <a:noFill/>
              </a:ln>
              <a:solidFill>
                <a:srgbClr val="FF0000"/>
              </a:solidFill>
              <a:effectLst/>
              <a:latin typeface="Arial" pitchFamily="34" charset="0"/>
              <a:cs typeface="Arial" pitchFamily="34" charset="0"/>
            </a:endParaRPr>
          </a:p>
        </p:txBody>
      </p:sp>
      <p:pic>
        <p:nvPicPr>
          <p:cNvPr id="2050" name="Picture 2"/>
          <p:cNvPicPr>
            <a:picLocks noChangeAspect="1" noChangeArrowheads="1"/>
          </p:cNvPicPr>
          <p:nvPr/>
        </p:nvPicPr>
        <p:blipFill>
          <a:blip r:embed="rId2" cstate="print"/>
          <a:srcRect/>
          <a:stretch>
            <a:fillRect/>
          </a:stretch>
        </p:blipFill>
        <p:spPr bwMode="auto">
          <a:xfrm>
            <a:off x="1676400" y="0"/>
            <a:ext cx="5410200" cy="694264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0"/>
            <a:ext cx="1600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HW Check</a:t>
            </a:r>
            <a:endParaRPr kumimoji="0" lang="en-US" sz="3600" b="1" i="0" u="none" strike="noStrike" cap="none" normalizeH="0" baseline="0" dirty="0" smtClean="0">
              <a:ln>
                <a:noFill/>
              </a:ln>
              <a:solidFill>
                <a:srgbClr val="FF0000"/>
              </a:solidFill>
              <a:effectLst/>
              <a:latin typeface="Arial" pitchFamily="34" charset="0"/>
              <a:cs typeface="Arial" pitchFamily="34" charset="0"/>
            </a:endParaRPr>
          </a:p>
        </p:txBody>
      </p:sp>
      <p:pic>
        <p:nvPicPr>
          <p:cNvPr id="3074" name="Picture 2"/>
          <p:cNvPicPr>
            <a:picLocks noChangeAspect="1" noChangeArrowheads="1"/>
          </p:cNvPicPr>
          <p:nvPr/>
        </p:nvPicPr>
        <p:blipFill>
          <a:blip r:embed="rId2" cstate="print"/>
          <a:srcRect/>
          <a:stretch>
            <a:fillRect/>
          </a:stretch>
        </p:blipFill>
        <p:spPr bwMode="auto">
          <a:xfrm>
            <a:off x="1676400" y="0"/>
            <a:ext cx="5943600" cy="67864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Mutually Exclusive and Inclusive Events</a:t>
            </a:r>
            <a:endParaRPr lang="en-US" dirty="0"/>
          </a:p>
        </p:txBody>
      </p:sp>
      <p:sp>
        <p:nvSpPr>
          <p:cNvPr id="3" name="Subtitle 2"/>
          <p:cNvSpPr>
            <a:spLocks noGrp="1"/>
          </p:cNvSpPr>
          <p:nvPr>
            <p:ph type="subTitle" idx="1"/>
          </p:nvPr>
        </p:nvSpPr>
        <p:spPr/>
        <p:txBody>
          <a:bodyPr>
            <a:normAutofit fontScale="92500" lnSpcReduction="10000"/>
          </a:bodyPr>
          <a:lstStyle/>
          <a:p>
            <a:r>
              <a:rPr lang="en-US" b="1" dirty="0" smtClean="0">
                <a:solidFill>
                  <a:srgbClr val="FF0000"/>
                </a:solidFill>
              </a:rPr>
              <a:t>OBJ: S-CP.7 Apply the Addition Rule, P(A or B) = P(A) + P(B) – P(A and B), and interpret the answer in terms of the model.</a:t>
            </a:r>
            <a:endParaRPr lang="en-US" dirty="0" smtClean="0">
              <a:solidFill>
                <a:srgbClr val="FF0000"/>
              </a:solidFill>
            </a:endParaRPr>
          </a:p>
          <a:p>
            <a:endParaRPr lang="en-US"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Mutually Exclusive Events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Suppose you are rolling a six-sided die. What is the probability that you roll an odd number or you roll a 2? </a:t>
            </a:r>
          </a:p>
          <a:p>
            <a:pPr lvl="2"/>
            <a:r>
              <a:rPr lang="en-US" dirty="0" smtClean="0"/>
              <a:t>Can these both occur at the same time? </a:t>
            </a:r>
          </a:p>
          <a:p>
            <a:pPr lvl="2"/>
            <a:r>
              <a:rPr lang="en-US" dirty="0" smtClean="0"/>
              <a:t>Why or why not?</a:t>
            </a:r>
          </a:p>
          <a:p>
            <a:r>
              <a:rPr lang="en-US" b="1" dirty="0" smtClean="0"/>
              <a:t>Mutually Exclusive Events (or Disjoint Events): </a:t>
            </a:r>
            <a:r>
              <a:rPr lang="en-US" dirty="0" smtClean="0"/>
              <a:t>Two or more events that cannot occur at the same time.</a:t>
            </a:r>
          </a:p>
          <a:p>
            <a:r>
              <a:rPr lang="en-US" dirty="0" smtClean="0"/>
              <a:t>The probability of two mutually exclusive events occurring at the same time , P(A and B), is 0!</a:t>
            </a:r>
          </a:p>
          <a:p>
            <a:r>
              <a:rPr lang="en-US" dirty="0" smtClean="0">
                <a:hlinkClick r:id="rId2"/>
              </a:rPr>
              <a:t>Video on Mutually Exclusive Events</a:t>
            </a:r>
            <a:endParaRPr lang="en-US" dirty="0"/>
          </a:p>
        </p:txBody>
      </p:sp>
      <p:sp>
        <p:nvSpPr>
          <p:cNvPr id="4" name="TextBox 3"/>
          <p:cNvSpPr txBox="1"/>
          <p:nvPr/>
        </p:nvSpPr>
        <p:spPr>
          <a:xfrm>
            <a:off x="6248400" y="2743200"/>
            <a:ext cx="455574" cy="369332"/>
          </a:xfrm>
          <a:prstGeom prst="rect">
            <a:avLst/>
          </a:prstGeom>
          <a:noFill/>
        </p:spPr>
        <p:txBody>
          <a:bodyPr wrap="none" rtlCol="0">
            <a:spAutoFit/>
          </a:bodyPr>
          <a:lstStyle/>
          <a:p>
            <a:r>
              <a:rPr lang="en-US" dirty="0" smtClean="0">
                <a:solidFill>
                  <a:srgbClr val="FF0000"/>
                </a:solidFill>
              </a:rPr>
              <a:t>No</a:t>
            </a:r>
            <a:endParaRPr lang="en-US" dirty="0">
              <a:solidFill>
                <a:srgbClr val="FF0000"/>
              </a:solidFill>
            </a:endParaRPr>
          </a:p>
        </p:txBody>
      </p:sp>
      <p:sp>
        <p:nvSpPr>
          <p:cNvPr id="5" name="TextBox 4"/>
          <p:cNvSpPr txBox="1"/>
          <p:nvPr/>
        </p:nvSpPr>
        <p:spPr>
          <a:xfrm>
            <a:off x="3657600" y="3048000"/>
            <a:ext cx="2407262" cy="369332"/>
          </a:xfrm>
          <a:prstGeom prst="rect">
            <a:avLst/>
          </a:prstGeom>
          <a:noFill/>
        </p:spPr>
        <p:txBody>
          <a:bodyPr wrap="none" rtlCol="0">
            <a:spAutoFit/>
          </a:bodyPr>
          <a:lstStyle/>
          <a:p>
            <a:r>
              <a:rPr lang="en-US" dirty="0" smtClean="0">
                <a:solidFill>
                  <a:srgbClr val="FF0000"/>
                </a:solidFill>
              </a:rPr>
              <a:t>2 is not an odd number.</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Probability of Mutually Exclusive Events</a:t>
            </a:r>
            <a:endParaRPr lang="en-US" dirty="0"/>
          </a:p>
        </p:txBody>
      </p:sp>
      <p:sp>
        <p:nvSpPr>
          <p:cNvPr id="3" name="Content Placeholder 2"/>
          <p:cNvSpPr>
            <a:spLocks noGrp="1"/>
          </p:cNvSpPr>
          <p:nvPr>
            <p:ph idx="1"/>
          </p:nvPr>
        </p:nvSpPr>
        <p:spPr/>
        <p:txBody>
          <a:bodyPr/>
          <a:lstStyle/>
          <a:p>
            <a:r>
              <a:rPr lang="en-US" dirty="0" smtClean="0"/>
              <a:t>To find the probability of one of two </a:t>
            </a:r>
            <a:r>
              <a:rPr lang="en-US" b="1" dirty="0" smtClean="0"/>
              <a:t>mutually exclusive</a:t>
            </a:r>
            <a:r>
              <a:rPr lang="en-US" dirty="0" smtClean="0"/>
              <a:t> events occurring, use the following formula:</a:t>
            </a:r>
          </a:p>
          <a:p>
            <a:pPr algn="ctr">
              <a:buNone/>
            </a:pPr>
            <a:r>
              <a:rPr lang="en-US" b="1" dirty="0" smtClean="0"/>
              <a:t>P(A or B) = P(A) + P(B)</a:t>
            </a:r>
          </a:p>
          <a:p>
            <a:pPr algn="ctr">
              <a:buNone/>
            </a:pPr>
            <a:r>
              <a:rPr lang="en-US" b="1" dirty="0" smtClean="0"/>
              <a:t>or </a:t>
            </a:r>
          </a:p>
          <a:p>
            <a:pPr algn="ctr">
              <a:buNone/>
            </a:pPr>
            <a:r>
              <a:rPr lang="en-US" b="1" dirty="0" smtClean="0"/>
              <a:t>P(A </a:t>
            </a:r>
            <a:r>
              <a:rPr lang="en-US" b="1" dirty="0" smtClean="0">
                <a:sym typeface="Symbol"/>
              </a:rPr>
              <a:t> B) = </a:t>
            </a:r>
            <a:r>
              <a:rPr lang="en-US" b="1" dirty="0" smtClean="0"/>
              <a:t>P(A) + P(B)</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smtClean="0"/>
              <a:t>If you randomly chose one of the integers 1 – 10, what is the probability of choosing either an odd number or an even number?</a:t>
            </a:r>
          </a:p>
          <a:p>
            <a:pPr marL="1314450" lvl="2" indent="-514350"/>
            <a:r>
              <a:rPr lang="en-US" dirty="0" smtClean="0"/>
              <a:t>Are these mutually exclusive events? Why or why not?</a:t>
            </a:r>
          </a:p>
          <a:p>
            <a:pPr marL="1314450" lvl="2" indent="-514350"/>
            <a:r>
              <a:rPr lang="en-US" dirty="0" smtClean="0"/>
              <a:t>Complete the following statement:</a:t>
            </a:r>
            <a:endParaRPr lang="en-US" dirty="0"/>
          </a:p>
          <a:p>
            <a:pPr marL="1314450" lvl="2" indent="-514350">
              <a:buNone/>
            </a:pPr>
            <a:r>
              <a:rPr lang="en-US" dirty="0" smtClean="0"/>
              <a:t>P(odd or even) = P(_____) + P(_____)</a:t>
            </a:r>
          </a:p>
          <a:p>
            <a:pPr marL="1314450" lvl="2" indent="-514350">
              <a:buNone/>
            </a:pPr>
            <a:r>
              <a:rPr lang="en-US" dirty="0" smtClean="0">
                <a:solidFill>
                  <a:srgbClr val="FF0000"/>
                </a:solidFill>
              </a:rPr>
              <a:t>P(odd or even) = P(odd) + P(even)</a:t>
            </a:r>
          </a:p>
          <a:p>
            <a:pPr marL="1314450" lvl="2" indent="-514350"/>
            <a:r>
              <a:rPr lang="en-US" dirty="0" smtClean="0"/>
              <a:t>Now fill in with numbers:</a:t>
            </a:r>
          </a:p>
          <a:p>
            <a:pPr marL="1314450" lvl="2" indent="-514350">
              <a:buNone/>
            </a:pPr>
            <a:r>
              <a:rPr lang="en-US" dirty="0" smtClean="0"/>
              <a:t>P(odd or even) = _______ + ________</a:t>
            </a:r>
          </a:p>
          <a:p>
            <a:pPr marL="1314450" lvl="2" indent="-514350">
              <a:buNone/>
            </a:pPr>
            <a:r>
              <a:rPr lang="en-US" dirty="0" smtClean="0">
                <a:solidFill>
                  <a:srgbClr val="FF0000"/>
                </a:solidFill>
              </a:rPr>
              <a:t>P(odd or even) = ½ + ½ = 1</a:t>
            </a:r>
            <a:endParaRPr lang="en-US" dirty="0">
              <a:solidFill>
                <a:srgbClr val="FF0000"/>
              </a:solidFill>
            </a:endParaRPr>
          </a:p>
          <a:p>
            <a:pPr marL="514350" indent="-514350">
              <a:buNone/>
            </a:pPr>
            <a:r>
              <a:rPr lang="en-US" dirty="0" smtClean="0"/>
              <a:t>		Does this answer make sense?</a:t>
            </a:r>
          </a:p>
          <a:p>
            <a:pPr marL="514350" indent="-514350">
              <a:buNone/>
            </a:pPr>
            <a:r>
              <a:rPr lang="en-US" dirty="0" smtClean="0"/>
              <a:t>		</a:t>
            </a:r>
            <a:r>
              <a:rPr lang="en-US" dirty="0" smtClean="0">
                <a:solidFill>
                  <a:srgbClr val="FF0000"/>
                </a:solidFill>
              </a:rPr>
              <a:t>YES!</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 calcmode="lin" valueType="num">
                                      <p:cBhvr additive="base">
                                        <p:cTn id="1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100" dirty="0" smtClean="0"/>
              <a:t>2. Two fair dice are rolled. What is the probability of getting a sum less than 7 or a sum equal to 10?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Are these events mutually exclusive?</a:t>
            </a:r>
          </a:p>
          <a:p>
            <a:pPr>
              <a:buNone/>
            </a:pPr>
            <a:r>
              <a:rPr lang="en-US" dirty="0" smtClean="0"/>
              <a:t>Sometimes using a table of outcomes is useful. Complete the following table using the sums of two dice:</a:t>
            </a:r>
          </a:p>
        </p:txBody>
      </p:sp>
      <p:graphicFrame>
        <p:nvGraphicFramePr>
          <p:cNvPr id="4" name="Table 3"/>
          <p:cNvGraphicFramePr>
            <a:graphicFrameLocks noGrp="1"/>
          </p:cNvGraphicFramePr>
          <p:nvPr/>
        </p:nvGraphicFramePr>
        <p:xfrm>
          <a:off x="1676400" y="3810000"/>
          <a:ext cx="6095999" cy="2595880"/>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370840">
                <a:tc>
                  <a:txBody>
                    <a:bodyPr/>
                    <a:lstStyle/>
                    <a:p>
                      <a:r>
                        <a:rPr lang="en-US" dirty="0" smtClean="0"/>
                        <a:t>Die</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r>
              <a:tr h="370840">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c>
                  <a:txBody>
                    <a:bodyPr/>
                    <a:lstStyle/>
                    <a:p>
                      <a:r>
                        <a:rPr lang="en-US" dirty="0" smtClean="0"/>
                        <a:t>7</a:t>
                      </a:r>
                      <a:endParaRPr lang="en-US" dirty="0"/>
                    </a:p>
                  </a:txBody>
                  <a:tcPr/>
                </a:tc>
              </a:tr>
              <a:tr h="370840">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4</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5</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6</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6" name="Table 5"/>
          <p:cNvGraphicFramePr>
            <a:graphicFrameLocks noGrp="1"/>
          </p:cNvGraphicFramePr>
          <p:nvPr/>
        </p:nvGraphicFramePr>
        <p:xfrm>
          <a:off x="1676400" y="3810000"/>
          <a:ext cx="6095999" cy="2595880"/>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370840">
                <a:tc>
                  <a:txBody>
                    <a:bodyPr/>
                    <a:lstStyle/>
                    <a:p>
                      <a:r>
                        <a:rPr lang="en-US" dirty="0" smtClean="0"/>
                        <a:t>Die</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r>
              <a:tr h="370840">
                <a:tc>
                  <a:txBody>
                    <a:bodyPr/>
                    <a:lstStyle/>
                    <a:p>
                      <a:r>
                        <a:rPr lang="en-US" dirty="0" smtClean="0"/>
                        <a:t>1</a:t>
                      </a:r>
                      <a:endParaRPr lang="en-US" dirty="0"/>
                    </a:p>
                  </a:txBody>
                  <a:tcPr/>
                </a:tc>
                <a:tc>
                  <a:txBody>
                    <a:bodyPr/>
                    <a:lstStyle/>
                    <a:p>
                      <a:r>
                        <a:rPr lang="en-US" dirty="0" smtClean="0"/>
                        <a:t>2</a:t>
                      </a:r>
                      <a:endParaRPr lang="en-US" dirty="0"/>
                    </a:p>
                  </a:txBody>
                  <a:tcPr>
                    <a:solidFill>
                      <a:srgbClr val="FFFF00"/>
                    </a:solidFill>
                  </a:tcPr>
                </a:tc>
                <a:tc>
                  <a:txBody>
                    <a:bodyPr/>
                    <a:lstStyle/>
                    <a:p>
                      <a:r>
                        <a:rPr lang="en-US" dirty="0" smtClean="0"/>
                        <a:t>3</a:t>
                      </a:r>
                      <a:endParaRPr lang="en-US" dirty="0"/>
                    </a:p>
                  </a:txBody>
                  <a:tcPr>
                    <a:solidFill>
                      <a:srgbClr val="FFFF00"/>
                    </a:solidFill>
                  </a:tcPr>
                </a:tc>
                <a:tc>
                  <a:txBody>
                    <a:bodyPr/>
                    <a:lstStyle/>
                    <a:p>
                      <a:r>
                        <a:rPr lang="en-US" dirty="0" smtClean="0"/>
                        <a:t>4</a:t>
                      </a:r>
                      <a:endParaRPr lang="en-US" dirty="0"/>
                    </a:p>
                  </a:txBody>
                  <a:tcPr>
                    <a:solidFill>
                      <a:srgbClr val="FFFF00"/>
                    </a:solidFill>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r>
              <a:tr h="370840">
                <a:tc>
                  <a:txBody>
                    <a:bodyPr/>
                    <a:lstStyle/>
                    <a:p>
                      <a:r>
                        <a:rPr lang="en-US" dirty="0" smtClean="0"/>
                        <a:t>2</a:t>
                      </a:r>
                      <a:endParaRPr lang="en-US" dirty="0"/>
                    </a:p>
                  </a:txBody>
                  <a:tcPr/>
                </a:tc>
                <a:tc>
                  <a:txBody>
                    <a:bodyPr/>
                    <a:lstStyle/>
                    <a:p>
                      <a:r>
                        <a:rPr lang="en-US" dirty="0" smtClean="0"/>
                        <a:t>3</a:t>
                      </a:r>
                      <a:endParaRPr lang="en-US" dirty="0"/>
                    </a:p>
                  </a:txBody>
                  <a:tcPr>
                    <a:solidFill>
                      <a:srgbClr val="FFFF00"/>
                    </a:solidFill>
                  </a:tcPr>
                </a:tc>
                <a:tc>
                  <a:txBody>
                    <a:bodyPr/>
                    <a:lstStyle/>
                    <a:p>
                      <a:r>
                        <a:rPr lang="en-US" dirty="0" smtClean="0"/>
                        <a:t>4</a:t>
                      </a:r>
                      <a:endParaRPr lang="en-US" dirty="0"/>
                    </a:p>
                  </a:txBody>
                  <a:tcPr>
                    <a:solidFill>
                      <a:srgbClr val="FFFF00"/>
                    </a:solidFill>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r>
              <a:tr h="370840">
                <a:tc>
                  <a:txBody>
                    <a:bodyPr/>
                    <a:lstStyle/>
                    <a:p>
                      <a:r>
                        <a:rPr lang="en-US" dirty="0" smtClean="0"/>
                        <a:t>3</a:t>
                      </a:r>
                      <a:endParaRPr lang="en-US" dirty="0"/>
                    </a:p>
                  </a:txBody>
                  <a:tcPr/>
                </a:tc>
                <a:tc>
                  <a:txBody>
                    <a:bodyPr/>
                    <a:lstStyle/>
                    <a:p>
                      <a:r>
                        <a:rPr lang="en-US" dirty="0" smtClean="0"/>
                        <a:t>4</a:t>
                      </a:r>
                      <a:endParaRPr lang="en-US" dirty="0"/>
                    </a:p>
                  </a:txBody>
                  <a:tcPr>
                    <a:solidFill>
                      <a:srgbClr val="FFFF00"/>
                    </a:solidFill>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r>
              <a:tr h="370840">
                <a:tc>
                  <a:txBody>
                    <a:bodyPr/>
                    <a:lstStyle/>
                    <a:p>
                      <a:r>
                        <a:rPr lang="en-US" dirty="0" smtClean="0"/>
                        <a:t>4</a:t>
                      </a:r>
                      <a:endParaRPr lang="en-US" dirty="0"/>
                    </a:p>
                  </a:txBody>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c>
                  <a:txBody>
                    <a:bodyPr/>
                    <a:lstStyle/>
                    <a:p>
                      <a:r>
                        <a:rPr lang="en-US" dirty="0" smtClean="0"/>
                        <a:t>10</a:t>
                      </a:r>
                      <a:endParaRPr lang="en-US" dirty="0"/>
                    </a:p>
                  </a:txBody>
                  <a:tcPr>
                    <a:solidFill>
                      <a:srgbClr val="92D050"/>
                    </a:solidFill>
                  </a:tcPr>
                </a:tc>
              </a:tr>
              <a:tr h="370840">
                <a:tc>
                  <a:txBody>
                    <a:bodyPr/>
                    <a:lstStyle/>
                    <a:p>
                      <a:r>
                        <a:rPr lang="en-US" dirty="0" smtClean="0"/>
                        <a:t>5</a:t>
                      </a:r>
                      <a:endParaRPr lang="en-US" dirty="0"/>
                    </a:p>
                  </a:txBody>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c>
                  <a:txBody>
                    <a:bodyPr/>
                    <a:lstStyle/>
                    <a:p>
                      <a:r>
                        <a:rPr lang="en-US" dirty="0" smtClean="0"/>
                        <a:t>10</a:t>
                      </a:r>
                      <a:endParaRPr lang="en-US" dirty="0"/>
                    </a:p>
                  </a:txBody>
                  <a:tcPr>
                    <a:solidFill>
                      <a:srgbClr val="92D050"/>
                    </a:solidFill>
                  </a:tcPr>
                </a:tc>
                <a:tc>
                  <a:txBody>
                    <a:bodyPr/>
                    <a:lstStyle/>
                    <a:p>
                      <a:r>
                        <a:rPr lang="en-US" dirty="0" smtClean="0"/>
                        <a:t>11</a:t>
                      </a:r>
                      <a:endParaRPr lang="en-US" dirty="0"/>
                    </a:p>
                  </a:txBody>
                  <a:tcPr/>
                </a:tc>
              </a:tr>
              <a:tr h="370840">
                <a:tc>
                  <a:txBody>
                    <a:bodyPr/>
                    <a:lstStyle/>
                    <a:p>
                      <a:r>
                        <a:rPr lang="en-US" dirty="0" smtClean="0"/>
                        <a:t>6</a:t>
                      </a:r>
                      <a:endParaRPr lang="en-US" dirty="0"/>
                    </a:p>
                  </a:txBody>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c>
                  <a:txBody>
                    <a:bodyPr/>
                    <a:lstStyle/>
                    <a:p>
                      <a:r>
                        <a:rPr lang="en-US" dirty="0" smtClean="0"/>
                        <a:t>10</a:t>
                      </a:r>
                      <a:endParaRPr lang="en-US" dirty="0"/>
                    </a:p>
                  </a:txBody>
                  <a:tcPr>
                    <a:solidFill>
                      <a:srgbClr val="92D050"/>
                    </a:solidFill>
                  </a:tcPr>
                </a:tc>
                <a:tc>
                  <a:txBody>
                    <a:bodyPr/>
                    <a:lstStyle/>
                    <a:p>
                      <a:r>
                        <a:rPr lang="en-US" dirty="0" smtClean="0"/>
                        <a:t>11</a:t>
                      </a:r>
                      <a:endParaRPr lang="en-US" dirty="0"/>
                    </a:p>
                  </a:txBody>
                  <a:tcPr/>
                </a:tc>
                <a:tc>
                  <a:txBody>
                    <a:bodyPr/>
                    <a:lstStyle/>
                    <a:p>
                      <a:r>
                        <a:rPr lang="en-US" dirty="0" smtClean="0"/>
                        <a:t>12</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0"/>
            <a:ext cx="8229600" cy="3657600"/>
          </a:xfrm>
        </p:spPr>
        <p:txBody>
          <a:bodyPr>
            <a:normAutofit lnSpcReduction="10000"/>
          </a:bodyPr>
          <a:lstStyle/>
          <a:p>
            <a:pPr>
              <a:buNone/>
            </a:pPr>
            <a:r>
              <a:rPr lang="en-US" dirty="0" smtClean="0"/>
              <a:t>P(getting a sum less than 7 OR sum of 10) </a:t>
            </a:r>
          </a:p>
          <a:p>
            <a:pPr>
              <a:buNone/>
            </a:pPr>
            <a:r>
              <a:rPr lang="en-US" dirty="0" smtClean="0">
                <a:solidFill>
                  <a:srgbClr val="FF0000"/>
                </a:solidFill>
              </a:rPr>
              <a:t>= P(</a:t>
            </a:r>
            <a:r>
              <a:rPr lang="en-US" dirty="0" smtClean="0">
                <a:solidFill>
                  <a:srgbClr val="7030A0"/>
                </a:solidFill>
              </a:rPr>
              <a:t>sum less than 7</a:t>
            </a:r>
            <a:r>
              <a:rPr lang="en-US" dirty="0" smtClean="0">
                <a:solidFill>
                  <a:srgbClr val="FF0000"/>
                </a:solidFill>
              </a:rPr>
              <a:t>) + P(</a:t>
            </a:r>
            <a:r>
              <a:rPr lang="en-US" dirty="0" smtClean="0">
                <a:solidFill>
                  <a:srgbClr val="00B050"/>
                </a:solidFill>
              </a:rPr>
              <a:t>sum</a:t>
            </a:r>
            <a:r>
              <a:rPr lang="en-US" dirty="0" smtClean="0">
                <a:solidFill>
                  <a:srgbClr val="FF0000"/>
                </a:solidFill>
              </a:rPr>
              <a:t> </a:t>
            </a:r>
            <a:r>
              <a:rPr lang="en-US" dirty="0" smtClean="0">
                <a:solidFill>
                  <a:srgbClr val="00B050"/>
                </a:solidFill>
              </a:rPr>
              <a:t>of 10</a:t>
            </a:r>
            <a:r>
              <a:rPr lang="en-US" dirty="0" smtClean="0">
                <a:solidFill>
                  <a:srgbClr val="FF0000"/>
                </a:solidFill>
              </a:rPr>
              <a:t>)</a:t>
            </a:r>
          </a:p>
          <a:p>
            <a:pPr>
              <a:buNone/>
            </a:pPr>
            <a:r>
              <a:rPr lang="en-US" dirty="0" smtClean="0">
                <a:solidFill>
                  <a:srgbClr val="FF0000"/>
                </a:solidFill>
              </a:rPr>
              <a:t>= </a:t>
            </a:r>
            <a:r>
              <a:rPr lang="en-US" dirty="0" smtClean="0">
                <a:solidFill>
                  <a:srgbClr val="7030A0"/>
                </a:solidFill>
              </a:rPr>
              <a:t>15/36</a:t>
            </a:r>
            <a:r>
              <a:rPr lang="en-US" dirty="0" smtClean="0">
                <a:solidFill>
                  <a:srgbClr val="FF0000"/>
                </a:solidFill>
              </a:rPr>
              <a:t> + </a:t>
            </a:r>
            <a:r>
              <a:rPr lang="en-US" dirty="0" smtClean="0">
                <a:solidFill>
                  <a:srgbClr val="00B050"/>
                </a:solidFill>
              </a:rPr>
              <a:t>3/36</a:t>
            </a:r>
            <a:r>
              <a:rPr lang="en-US" dirty="0" smtClean="0">
                <a:solidFill>
                  <a:srgbClr val="FF0000"/>
                </a:solidFill>
              </a:rPr>
              <a:t> </a:t>
            </a:r>
          </a:p>
          <a:p>
            <a:pPr>
              <a:buNone/>
            </a:pPr>
            <a:r>
              <a:rPr lang="en-US" dirty="0" smtClean="0">
                <a:solidFill>
                  <a:srgbClr val="FF0000"/>
                </a:solidFill>
              </a:rPr>
              <a:t>= 18/36</a:t>
            </a:r>
          </a:p>
          <a:p>
            <a:pPr>
              <a:buNone/>
            </a:pPr>
            <a:r>
              <a:rPr lang="en-US" dirty="0" smtClean="0">
                <a:solidFill>
                  <a:srgbClr val="FF0000"/>
                </a:solidFill>
              </a:rPr>
              <a:t>= ½</a:t>
            </a:r>
          </a:p>
          <a:p>
            <a:pPr>
              <a:buNone/>
            </a:pPr>
            <a:r>
              <a:rPr lang="en-US" dirty="0" smtClean="0">
                <a:solidFill>
                  <a:srgbClr val="FF0000"/>
                </a:solidFill>
              </a:rPr>
              <a:t>The probability of rolling a sum less than 7 or a sum of 10 is ½ or 50%.</a:t>
            </a:r>
          </a:p>
        </p:txBody>
      </p:sp>
      <p:graphicFrame>
        <p:nvGraphicFramePr>
          <p:cNvPr id="4" name="Table 3"/>
          <p:cNvGraphicFramePr>
            <a:graphicFrameLocks noGrp="1"/>
          </p:cNvGraphicFramePr>
          <p:nvPr/>
        </p:nvGraphicFramePr>
        <p:xfrm>
          <a:off x="1752600" y="228600"/>
          <a:ext cx="6095999" cy="2595880"/>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370840">
                <a:tc>
                  <a:txBody>
                    <a:bodyPr/>
                    <a:lstStyle/>
                    <a:p>
                      <a:r>
                        <a:rPr lang="en-US" dirty="0" smtClean="0"/>
                        <a:t>Die</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r>
              <a:tr h="370840">
                <a:tc>
                  <a:txBody>
                    <a:bodyPr/>
                    <a:lstStyle/>
                    <a:p>
                      <a:r>
                        <a:rPr lang="en-US" dirty="0" smtClean="0"/>
                        <a:t>1</a:t>
                      </a:r>
                      <a:endParaRPr lang="en-US" dirty="0"/>
                    </a:p>
                  </a:txBody>
                  <a:tcPr/>
                </a:tc>
                <a:tc>
                  <a:txBody>
                    <a:bodyPr/>
                    <a:lstStyle/>
                    <a:p>
                      <a:r>
                        <a:rPr lang="en-US" dirty="0" smtClean="0"/>
                        <a:t>2</a:t>
                      </a:r>
                      <a:endParaRPr lang="en-US" dirty="0"/>
                    </a:p>
                  </a:txBody>
                  <a:tcPr>
                    <a:solidFill>
                      <a:srgbClr val="FFFF00"/>
                    </a:solidFill>
                  </a:tcPr>
                </a:tc>
                <a:tc>
                  <a:txBody>
                    <a:bodyPr/>
                    <a:lstStyle/>
                    <a:p>
                      <a:r>
                        <a:rPr lang="en-US" dirty="0" smtClean="0"/>
                        <a:t>3</a:t>
                      </a:r>
                      <a:endParaRPr lang="en-US" dirty="0"/>
                    </a:p>
                  </a:txBody>
                  <a:tcPr>
                    <a:solidFill>
                      <a:srgbClr val="FFFF00"/>
                    </a:solidFill>
                  </a:tcPr>
                </a:tc>
                <a:tc>
                  <a:txBody>
                    <a:bodyPr/>
                    <a:lstStyle/>
                    <a:p>
                      <a:r>
                        <a:rPr lang="en-US" dirty="0" smtClean="0"/>
                        <a:t>4</a:t>
                      </a:r>
                      <a:endParaRPr lang="en-US" dirty="0"/>
                    </a:p>
                  </a:txBody>
                  <a:tcPr>
                    <a:solidFill>
                      <a:srgbClr val="FFFF00"/>
                    </a:solidFill>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r>
              <a:tr h="370840">
                <a:tc>
                  <a:txBody>
                    <a:bodyPr/>
                    <a:lstStyle/>
                    <a:p>
                      <a:r>
                        <a:rPr lang="en-US" dirty="0" smtClean="0"/>
                        <a:t>2</a:t>
                      </a:r>
                      <a:endParaRPr lang="en-US" dirty="0"/>
                    </a:p>
                  </a:txBody>
                  <a:tcPr/>
                </a:tc>
                <a:tc>
                  <a:txBody>
                    <a:bodyPr/>
                    <a:lstStyle/>
                    <a:p>
                      <a:r>
                        <a:rPr lang="en-US" dirty="0" smtClean="0"/>
                        <a:t>3</a:t>
                      </a:r>
                      <a:endParaRPr lang="en-US" dirty="0"/>
                    </a:p>
                  </a:txBody>
                  <a:tcPr>
                    <a:solidFill>
                      <a:srgbClr val="FFFF00"/>
                    </a:solidFill>
                  </a:tcPr>
                </a:tc>
                <a:tc>
                  <a:txBody>
                    <a:bodyPr/>
                    <a:lstStyle/>
                    <a:p>
                      <a:r>
                        <a:rPr lang="en-US" dirty="0" smtClean="0"/>
                        <a:t>4</a:t>
                      </a:r>
                      <a:endParaRPr lang="en-US" dirty="0"/>
                    </a:p>
                  </a:txBody>
                  <a:tcPr>
                    <a:solidFill>
                      <a:srgbClr val="FFFF00"/>
                    </a:solidFill>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r>
              <a:tr h="370840">
                <a:tc>
                  <a:txBody>
                    <a:bodyPr/>
                    <a:lstStyle/>
                    <a:p>
                      <a:r>
                        <a:rPr lang="en-US" dirty="0" smtClean="0"/>
                        <a:t>3</a:t>
                      </a:r>
                      <a:endParaRPr lang="en-US" dirty="0"/>
                    </a:p>
                  </a:txBody>
                  <a:tcPr/>
                </a:tc>
                <a:tc>
                  <a:txBody>
                    <a:bodyPr/>
                    <a:lstStyle/>
                    <a:p>
                      <a:r>
                        <a:rPr lang="en-US" dirty="0" smtClean="0"/>
                        <a:t>4</a:t>
                      </a:r>
                      <a:endParaRPr lang="en-US" dirty="0"/>
                    </a:p>
                  </a:txBody>
                  <a:tcPr>
                    <a:solidFill>
                      <a:srgbClr val="FFFF00"/>
                    </a:solidFill>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r>
              <a:tr h="370840">
                <a:tc>
                  <a:txBody>
                    <a:bodyPr/>
                    <a:lstStyle/>
                    <a:p>
                      <a:r>
                        <a:rPr lang="en-US" dirty="0" smtClean="0"/>
                        <a:t>4</a:t>
                      </a:r>
                      <a:endParaRPr lang="en-US" dirty="0"/>
                    </a:p>
                  </a:txBody>
                  <a:tcPr/>
                </a:tc>
                <a:tc>
                  <a:txBody>
                    <a:bodyPr/>
                    <a:lstStyle/>
                    <a:p>
                      <a:r>
                        <a:rPr lang="en-US" dirty="0" smtClean="0"/>
                        <a:t>5</a:t>
                      </a:r>
                      <a:endParaRPr lang="en-US" dirty="0"/>
                    </a:p>
                  </a:txBody>
                  <a:tcPr>
                    <a:solidFill>
                      <a:srgbClr val="FFFF00"/>
                    </a:solidFill>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c>
                  <a:txBody>
                    <a:bodyPr/>
                    <a:lstStyle/>
                    <a:p>
                      <a:r>
                        <a:rPr lang="en-US" dirty="0" smtClean="0"/>
                        <a:t>10</a:t>
                      </a:r>
                      <a:endParaRPr lang="en-US" dirty="0"/>
                    </a:p>
                  </a:txBody>
                  <a:tcPr>
                    <a:solidFill>
                      <a:srgbClr val="92D050"/>
                    </a:solidFill>
                  </a:tcPr>
                </a:tc>
              </a:tr>
              <a:tr h="370840">
                <a:tc>
                  <a:txBody>
                    <a:bodyPr/>
                    <a:lstStyle/>
                    <a:p>
                      <a:r>
                        <a:rPr lang="en-US" dirty="0" smtClean="0"/>
                        <a:t>5</a:t>
                      </a:r>
                      <a:endParaRPr lang="en-US" dirty="0"/>
                    </a:p>
                  </a:txBody>
                  <a:tcPr/>
                </a:tc>
                <a:tc>
                  <a:txBody>
                    <a:bodyPr/>
                    <a:lstStyle/>
                    <a:p>
                      <a:r>
                        <a:rPr lang="en-US" dirty="0" smtClean="0"/>
                        <a:t>6</a:t>
                      </a:r>
                      <a:endParaRPr lang="en-US" dirty="0"/>
                    </a:p>
                  </a:txBody>
                  <a:tcPr>
                    <a:solidFill>
                      <a:srgbClr val="FFFF00"/>
                    </a:solidFill>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c>
                  <a:txBody>
                    <a:bodyPr/>
                    <a:lstStyle/>
                    <a:p>
                      <a:r>
                        <a:rPr lang="en-US" dirty="0" smtClean="0"/>
                        <a:t>10</a:t>
                      </a:r>
                      <a:endParaRPr lang="en-US" dirty="0"/>
                    </a:p>
                  </a:txBody>
                  <a:tcPr>
                    <a:solidFill>
                      <a:srgbClr val="92D050"/>
                    </a:solidFill>
                  </a:tcPr>
                </a:tc>
                <a:tc>
                  <a:txBody>
                    <a:bodyPr/>
                    <a:lstStyle/>
                    <a:p>
                      <a:r>
                        <a:rPr lang="en-US" dirty="0" smtClean="0"/>
                        <a:t>11</a:t>
                      </a:r>
                      <a:endParaRPr lang="en-US" dirty="0"/>
                    </a:p>
                  </a:txBody>
                  <a:tcPr/>
                </a:tc>
              </a:tr>
              <a:tr h="370840">
                <a:tc>
                  <a:txBody>
                    <a:bodyPr/>
                    <a:lstStyle/>
                    <a:p>
                      <a:r>
                        <a:rPr lang="en-US" dirty="0" smtClean="0"/>
                        <a:t>6</a:t>
                      </a:r>
                      <a:endParaRPr lang="en-US" dirty="0"/>
                    </a:p>
                  </a:txBody>
                  <a:tcPr/>
                </a:tc>
                <a:tc>
                  <a:txBody>
                    <a:bodyPr/>
                    <a:lstStyle/>
                    <a:p>
                      <a:r>
                        <a:rPr lang="en-US" dirty="0" smtClean="0"/>
                        <a:t>7</a:t>
                      </a:r>
                      <a:endParaRPr lang="en-US" dirty="0"/>
                    </a:p>
                  </a:txBody>
                  <a:tcPr/>
                </a:tc>
                <a:tc>
                  <a:txBody>
                    <a:bodyPr/>
                    <a:lstStyle/>
                    <a:p>
                      <a:r>
                        <a:rPr lang="en-US" dirty="0" smtClean="0"/>
                        <a:t>8</a:t>
                      </a:r>
                      <a:endParaRPr lang="en-US" dirty="0"/>
                    </a:p>
                  </a:txBody>
                  <a:tcPr/>
                </a:tc>
                <a:tc>
                  <a:txBody>
                    <a:bodyPr/>
                    <a:lstStyle/>
                    <a:p>
                      <a:r>
                        <a:rPr lang="en-US" dirty="0" smtClean="0"/>
                        <a:t>9</a:t>
                      </a:r>
                      <a:endParaRPr lang="en-US" dirty="0"/>
                    </a:p>
                  </a:txBody>
                  <a:tcPr/>
                </a:tc>
                <a:tc>
                  <a:txBody>
                    <a:bodyPr/>
                    <a:lstStyle/>
                    <a:p>
                      <a:r>
                        <a:rPr lang="en-US" dirty="0" smtClean="0"/>
                        <a:t>10</a:t>
                      </a:r>
                      <a:endParaRPr lang="en-US" dirty="0"/>
                    </a:p>
                  </a:txBody>
                  <a:tcPr>
                    <a:solidFill>
                      <a:srgbClr val="92D050"/>
                    </a:solidFill>
                  </a:tcPr>
                </a:tc>
                <a:tc>
                  <a:txBody>
                    <a:bodyPr/>
                    <a:lstStyle/>
                    <a:p>
                      <a:r>
                        <a:rPr lang="en-US" dirty="0" smtClean="0"/>
                        <a:t>11</a:t>
                      </a:r>
                      <a:endParaRPr lang="en-US" dirty="0"/>
                    </a:p>
                  </a:txBody>
                  <a:tcPr/>
                </a:tc>
                <a:tc>
                  <a:txBody>
                    <a:bodyPr/>
                    <a:lstStyle/>
                    <a:p>
                      <a:r>
                        <a:rPr lang="en-US" dirty="0" smtClean="0"/>
                        <a:t>12</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1156</TotalTime>
  <Words>1022</Words>
  <Application>Microsoft Office PowerPoint</Application>
  <PresentationFormat>On-screen Show (4:3)</PresentationFormat>
  <Paragraphs>207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Slide 2</vt:lpstr>
      <vt:lpstr>Slide 3</vt:lpstr>
      <vt:lpstr>Mutually Exclusive and Inclusive Events</vt:lpstr>
      <vt:lpstr>Mutually Exclusive Events</vt:lpstr>
      <vt:lpstr>Probability of Mutually Exclusive Events</vt:lpstr>
      <vt:lpstr>Examples</vt:lpstr>
      <vt:lpstr>2. Two fair dice are rolled. What is the probability of getting a sum less than 7 or a sum equal to 10?  </vt:lpstr>
      <vt:lpstr>Slide 9</vt:lpstr>
      <vt:lpstr>Mutually Inclusive Events</vt:lpstr>
      <vt:lpstr>Probability of the Union of Two Events: The Addition Rule</vt:lpstr>
      <vt:lpstr>Examples</vt:lpstr>
      <vt:lpstr>Slide 13</vt:lpstr>
      <vt:lpstr>Slide 14</vt:lpstr>
      <vt:lpstr>Slide 15</vt:lpstr>
      <vt:lpstr>Slide 16</vt:lpstr>
    </vt:vector>
  </TitlesOfParts>
  <Company>Wake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Spaces, Subsets and Basic Probability</dc:title>
  <dc:creator>mlumsden</dc:creator>
  <cp:lastModifiedBy>gharrell</cp:lastModifiedBy>
  <cp:revision>50</cp:revision>
  <dcterms:created xsi:type="dcterms:W3CDTF">2013-06-01T22:07:45Z</dcterms:created>
  <dcterms:modified xsi:type="dcterms:W3CDTF">2014-05-21T12:03:24Z</dcterms:modified>
</cp:coreProperties>
</file>