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22"/>
  </p:handoutMasterIdLst>
  <p:sldIdLst>
    <p:sldId id="308" r:id="rId2"/>
    <p:sldId id="309" r:id="rId3"/>
    <p:sldId id="326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8" r:id="rId20"/>
    <p:sldId id="30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>
        <p:scale>
          <a:sx n="70" d="100"/>
          <a:sy n="70" d="100"/>
        </p:scale>
        <p:origin x="-1998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C0A4F-30ED-433D-9655-B88F6A02DC78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23B5D-1F07-4CEA-B9C5-955173A19B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0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BCC77-77D8-4EC1-884C-9539E6E5DA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D3D73-F762-4FD5-B90C-D696D45F96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612FA5-9BB1-4710-A503-3FBDE7FF97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2826B9-8FBC-4693-B2EC-53DFF11AF9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5F13A-6D17-4E93-8449-18760C7795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741B31-2714-4E49-B18B-D881C203C8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B8E787-9F16-476F-979F-15C412B1DE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53258-7B99-4F45-8B82-A35A63CA21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48A6C-A555-40A7-A9E2-72D02C03A8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7DADB-B340-4358-8826-AB0785359A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54E62EB-D2C4-44CD-BA2B-A39B8A87BF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1BDF06A-15CA-4947-8C57-2799A58309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0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21.png"/><Relationship Id="rId9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Power Functions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Lesson 9.1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Function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Looking at the </a:t>
            </a:r>
            <a:br>
              <a:rPr lang="en-US"/>
            </a:br>
            <a:r>
              <a:rPr lang="en-US"/>
              <a:t>definition </a:t>
            </a:r>
          </a:p>
          <a:p>
            <a:r>
              <a:rPr lang="en-US"/>
              <a:t>Recall from the chapter on shifting and stretching, what effect the </a:t>
            </a:r>
            <a:r>
              <a:rPr lang="en-US" i="1"/>
              <a:t>k</a:t>
            </a:r>
            <a:r>
              <a:rPr lang="en-US"/>
              <a:t> will have?</a:t>
            </a:r>
          </a:p>
          <a:p>
            <a:pPr lvl="1"/>
            <a:r>
              <a:rPr lang="en-US"/>
              <a:t>Vertical stretch or compression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352800" y="1828800"/>
          <a:ext cx="249237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583920" imgH="228600" progId="">
                  <p:embed/>
                </p:oleObj>
              </mc:Choice>
              <mc:Fallback>
                <p:oleObj name="Equation" r:id="rId3" imgW="58392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492375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921125" y="4464050"/>
            <a:ext cx="0" cy="171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386013" y="5316538"/>
            <a:ext cx="3643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3" name="Freeform 7"/>
          <p:cNvSpPr>
            <a:spLocks/>
          </p:cNvSpPr>
          <p:nvPr/>
        </p:nvSpPr>
        <p:spPr bwMode="auto">
          <a:xfrm>
            <a:off x="2851150" y="4060825"/>
            <a:ext cx="2619375" cy="2554288"/>
          </a:xfrm>
          <a:custGeom>
            <a:avLst/>
            <a:gdLst/>
            <a:ahLst/>
            <a:cxnLst>
              <a:cxn ang="0">
                <a:pos x="0" y="840"/>
              </a:cxn>
              <a:cxn ang="0">
                <a:pos x="196" y="234"/>
              </a:cxn>
              <a:cxn ang="0">
                <a:pos x="449" y="224"/>
              </a:cxn>
              <a:cxn ang="0">
                <a:pos x="664" y="625"/>
              </a:cxn>
              <a:cxn ang="0">
                <a:pos x="850" y="869"/>
              </a:cxn>
              <a:cxn ang="0">
                <a:pos x="1221" y="869"/>
              </a:cxn>
              <a:cxn ang="0">
                <a:pos x="1650" y="0"/>
              </a:cxn>
            </a:cxnLst>
            <a:rect l="0" t="0" r="r" b="b"/>
            <a:pathLst>
              <a:path w="1650" h="1014">
                <a:moveTo>
                  <a:pt x="0" y="840"/>
                </a:moveTo>
                <a:cubicBezTo>
                  <a:pt x="60" y="588"/>
                  <a:pt x="121" y="337"/>
                  <a:pt x="196" y="234"/>
                </a:cubicBezTo>
                <a:cubicBezTo>
                  <a:pt x="271" y="131"/>
                  <a:pt x="371" y="159"/>
                  <a:pt x="449" y="224"/>
                </a:cubicBezTo>
                <a:cubicBezTo>
                  <a:pt x="527" y="289"/>
                  <a:pt x="597" y="517"/>
                  <a:pt x="664" y="625"/>
                </a:cubicBezTo>
                <a:cubicBezTo>
                  <a:pt x="731" y="733"/>
                  <a:pt x="757" y="828"/>
                  <a:pt x="850" y="869"/>
                </a:cubicBezTo>
                <a:cubicBezTo>
                  <a:pt x="943" y="910"/>
                  <a:pt x="1088" y="1014"/>
                  <a:pt x="1221" y="869"/>
                </a:cubicBezTo>
                <a:cubicBezTo>
                  <a:pt x="1354" y="724"/>
                  <a:pt x="1502" y="362"/>
                  <a:pt x="165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680200" y="5594350"/>
            <a:ext cx="168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for k &lt;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103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3" grpId="1" animBg="1"/>
      <p:bldP spid="41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Special Power Functions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035550"/>
          </a:xfrm>
        </p:spPr>
        <p:txBody>
          <a:bodyPr/>
          <a:lstStyle/>
          <a:p>
            <a:r>
              <a:rPr lang="en-US" dirty="0"/>
              <a:t>Parabola		y = x</a:t>
            </a:r>
            <a:r>
              <a:rPr lang="en-US" baseline="30000" dirty="0"/>
              <a:t>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Cubic function	y = x</a:t>
            </a:r>
            <a:r>
              <a:rPr lang="en-US" baseline="30000" dirty="0"/>
              <a:t>3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Hyperbola		y = </a:t>
            </a:r>
            <a:r>
              <a:rPr lang="en-US" dirty="0" smtClean="0"/>
              <a:t>x</a:t>
            </a:r>
            <a:r>
              <a:rPr lang="en-US" baseline="30000" dirty="0" smtClean="0"/>
              <a:t>-1</a:t>
            </a:r>
          </a:p>
          <a:p>
            <a:pPr>
              <a:buNone/>
            </a:pPr>
            <a:r>
              <a:rPr lang="en-US" baseline="30000" dirty="0" smtClean="0"/>
              <a:t>				</a:t>
            </a:r>
            <a:r>
              <a:rPr lang="en-US" dirty="0" smtClean="0"/>
              <a:t>    (or y = 1/x)</a:t>
            </a:r>
            <a:endParaRPr lang="en-US" dirty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6911975" y="1301750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6013450" y="2122488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421563" y="3065463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6523038" y="3886200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6846888" y="4646613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5948363" y="5467350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0" name="Freeform 10"/>
          <p:cNvSpPr>
            <a:spLocks/>
          </p:cNvSpPr>
          <p:nvPr/>
        </p:nvSpPr>
        <p:spPr bwMode="auto">
          <a:xfrm>
            <a:off x="6308725" y="1023938"/>
            <a:ext cx="1209675" cy="1100137"/>
          </a:xfrm>
          <a:custGeom>
            <a:avLst/>
            <a:gdLst/>
            <a:ahLst/>
            <a:cxnLst>
              <a:cxn ang="0">
                <a:pos x="0" y="49"/>
              </a:cxn>
              <a:cxn ang="0">
                <a:pos x="137" y="537"/>
              </a:cxn>
              <a:cxn ang="0">
                <a:pos x="391" y="693"/>
              </a:cxn>
              <a:cxn ang="0">
                <a:pos x="625" y="537"/>
              </a:cxn>
              <a:cxn ang="0">
                <a:pos x="762" y="0"/>
              </a:cxn>
            </a:cxnLst>
            <a:rect l="0" t="0" r="r" b="b"/>
            <a:pathLst>
              <a:path w="762" h="693">
                <a:moveTo>
                  <a:pt x="0" y="49"/>
                </a:moveTo>
                <a:cubicBezTo>
                  <a:pt x="36" y="239"/>
                  <a:pt x="72" y="430"/>
                  <a:pt x="137" y="537"/>
                </a:cubicBezTo>
                <a:cubicBezTo>
                  <a:pt x="202" y="644"/>
                  <a:pt x="310" y="693"/>
                  <a:pt x="391" y="693"/>
                </a:cubicBezTo>
                <a:cubicBezTo>
                  <a:pt x="472" y="693"/>
                  <a:pt x="563" y="652"/>
                  <a:pt x="625" y="537"/>
                </a:cubicBezTo>
                <a:cubicBezTo>
                  <a:pt x="687" y="422"/>
                  <a:pt x="724" y="211"/>
                  <a:pt x="76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>
            <a:off x="7051675" y="3036888"/>
            <a:ext cx="898525" cy="1365250"/>
          </a:xfrm>
          <a:custGeom>
            <a:avLst/>
            <a:gdLst/>
            <a:ahLst/>
            <a:cxnLst>
              <a:cxn ang="0">
                <a:pos x="0" y="860"/>
              </a:cxn>
              <a:cxn ang="0">
                <a:pos x="39" y="616"/>
              </a:cxn>
              <a:cxn ang="0">
                <a:pos x="234" y="528"/>
              </a:cxn>
              <a:cxn ang="0">
                <a:pos x="439" y="450"/>
              </a:cxn>
              <a:cxn ang="0">
                <a:pos x="527" y="264"/>
              </a:cxn>
              <a:cxn ang="0">
                <a:pos x="566" y="0"/>
              </a:cxn>
            </a:cxnLst>
            <a:rect l="0" t="0" r="r" b="b"/>
            <a:pathLst>
              <a:path w="566" h="860">
                <a:moveTo>
                  <a:pt x="0" y="860"/>
                </a:moveTo>
                <a:cubicBezTo>
                  <a:pt x="0" y="765"/>
                  <a:pt x="0" y="671"/>
                  <a:pt x="39" y="616"/>
                </a:cubicBezTo>
                <a:cubicBezTo>
                  <a:pt x="78" y="561"/>
                  <a:pt x="167" y="556"/>
                  <a:pt x="234" y="528"/>
                </a:cubicBezTo>
                <a:cubicBezTo>
                  <a:pt x="301" y="500"/>
                  <a:pt x="390" y="494"/>
                  <a:pt x="439" y="450"/>
                </a:cubicBezTo>
                <a:cubicBezTo>
                  <a:pt x="488" y="406"/>
                  <a:pt x="506" y="339"/>
                  <a:pt x="527" y="264"/>
                </a:cubicBezTo>
                <a:cubicBezTo>
                  <a:pt x="548" y="189"/>
                  <a:pt x="557" y="94"/>
                  <a:pt x="56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2" name="Freeform 12"/>
          <p:cNvSpPr>
            <a:spLocks/>
          </p:cNvSpPr>
          <p:nvPr/>
        </p:nvSpPr>
        <p:spPr bwMode="auto">
          <a:xfrm>
            <a:off x="5981700" y="5548313"/>
            <a:ext cx="760413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5" y="39"/>
              </a:cxn>
              <a:cxn ang="0">
                <a:pos x="381" y="137"/>
              </a:cxn>
              <a:cxn ang="0">
                <a:pos x="479" y="312"/>
              </a:cxn>
            </a:cxnLst>
            <a:rect l="0" t="0" r="r" b="b"/>
            <a:pathLst>
              <a:path w="479" h="312">
                <a:moveTo>
                  <a:pt x="0" y="0"/>
                </a:moveTo>
                <a:cubicBezTo>
                  <a:pt x="71" y="8"/>
                  <a:pt x="142" y="16"/>
                  <a:pt x="205" y="39"/>
                </a:cubicBezTo>
                <a:cubicBezTo>
                  <a:pt x="268" y="62"/>
                  <a:pt x="335" y="92"/>
                  <a:pt x="381" y="137"/>
                </a:cubicBezTo>
                <a:cubicBezTo>
                  <a:pt x="427" y="182"/>
                  <a:pt x="453" y="247"/>
                  <a:pt x="479" y="3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3" name="Freeform 13"/>
          <p:cNvSpPr>
            <a:spLocks/>
          </p:cNvSpPr>
          <p:nvPr/>
        </p:nvSpPr>
        <p:spPr bwMode="auto">
          <a:xfrm flipH="1" flipV="1">
            <a:off x="6956425" y="4754563"/>
            <a:ext cx="619125" cy="590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5" y="39"/>
              </a:cxn>
              <a:cxn ang="0">
                <a:pos x="381" y="137"/>
              </a:cxn>
              <a:cxn ang="0">
                <a:pos x="479" y="312"/>
              </a:cxn>
            </a:cxnLst>
            <a:rect l="0" t="0" r="r" b="b"/>
            <a:pathLst>
              <a:path w="479" h="312">
                <a:moveTo>
                  <a:pt x="0" y="0"/>
                </a:moveTo>
                <a:cubicBezTo>
                  <a:pt x="71" y="8"/>
                  <a:pt x="142" y="16"/>
                  <a:pt x="205" y="39"/>
                </a:cubicBezTo>
                <a:cubicBezTo>
                  <a:pt x="268" y="62"/>
                  <a:pt x="335" y="92"/>
                  <a:pt x="381" y="137"/>
                </a:cubicBezTo>
                <a:cubicBezTo>
                  <a:pt x="427" y="182"/>
                  <a:pt x="453" y="247"/>
                  <a:pt x="479" y="3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Special Power Functions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 = x</a:t>
            </a:r>
            <a:r>
              <a:rPr lang="en-US" baseline="30000"/>
              <a:t>-2</a:t>
            </a:r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25513" y="2959100"/>
          <a:ext cx="123031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431640" imgH="330120" progId="">
                  <p:embed/>
                </p:oleObj>
              </mc:Choice>
              <mc:Fallback>
                <p:oleObj name="Equation" r:id="rId3" imgW="431640" imgH="33012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2959100"/>
                        <a:ext cx="1230312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752975" y="1347788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854450" y="2168525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auto">
          <a:xfrm flipH="1" flipV="1">
            <a:off x="4862513" y="1455738"/>
            <a:ext cx="619125" cy="590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5" y="39"/>
              </a:cxn>
              <a:cxn ang="0">
                <a:pos x="381" y="137"/>
              </a:cxn>
              <a:cxn ang="0">
                <a:pos x="479" y="312"/>
              </a:cxn>
            </a:cxnLst>
            <a:rect l="0" t="0" r="r" b="b"/>
            <a:pathLst>
              <a:path w="479" h="312">
                <a:moveTo>
                  <a:pt x="0" y="0"/>
                </a:moveTo>
                <a:cubicBezTo>
                  <a:pt x="71" y="8"/>
                  <a:pt x="142" y="16"/>
                  <a:pt x="205" y="39"/>
                </a:cubicBezTo>
                <a:cubicBezTo>
                  <a:pt x="268" y="62"/>
                  <a:pt x="335" y="92"/>
                  <a:pt x="381" y="137"/>
                </a:cubicBezTo>
                <a:cubicBezTo>
                  <a:pt x="427" y="182"/>
                  <a:pt x="453" y="247"/>
                  <a:pt x="479" y="3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 flipV="1">
            <a:off x="4011613" y="1481138"/>
            <a:ext cx="619125" cy="590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5" y="39"/>
              </a:cxn>
              <a:cxn ang="0">
                <a:pos x="381" y="137"/>
              </a:cxn>
              <a:cxn ang="0">
                <a:pos x="479" y="312"/>
              </a:cxn>
            </a:cxnLst>
            <a:rect l="0" t="0" r="r" b="b"/>
            <a:pathLst>
              <a:path w="479" h="312">
                <a:moveTo>
                  <a:pt x="0" y="0"/>
                </a:moveTo>
                <a:cubicBezTo>
                  <a:pt x="71" y="8"/>
                  <a:pt x="142" y="16"/>
                  <a:pt x="205" y="39"/>
                </a:cubicBezTo>
                <a:cubicBezTo>
                  <a:pt x="268" y="62"/>
                  <a:pt x="335" y="92"/>
                  <a:pt x="381" y="137"/>
                </a:cubicBezTo>
                <a:cubicBezTo>
                  <a:pt x="427" y="182"/>
                  <a:pt x="453" y="247"/>
                  <a:pt x="479" y="3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871913" y="2811463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973388" y="3632200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5011738" y="4560888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113213" y="5381625"/>
            <a:ext cx="1984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877888" y="4827588"/>
          <a:ext cx="227171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787320" imgH="330120" progId="">
                  <p:embed/>
                </p:oleObj>
              </mc:Choice>
              <mc:Fallback>
                <p:oleObj name="Equation" r:id="rId5" imgW="787320" imgH="3301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4827588"/>
                        <a:ext cx="2271712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Freeform 15"/>
          <p:cNvSpPr>
            <a:spLocks/>
          </p:cNvSpPr>
          <p:nvPr/>
        </p:nvSpPr>
        <p:spPr bwMode="auto">
          <a:xfrm>
            <a:off x="3870325" y="3035300"/>
            <a:ext cx="1920875" cy="595313"/>
          </a:xfrm>
          <a:custGeom>
            <a:avLst/>
            <a:gdLst/>
            <a:ahLst/>
            <a:cxnLst>
              <a:cxn ang="0">
                <a:pos x="0" y="375"/>
              </a:cxn>
              <a:cxn ang="0">
                <a:pos x="83" y="283"/>
              </a:cxn>
              <a:cxn ang="0">
                <a:pos x="258" y="158"/>
              </a:cxn>
              <a:cxn ang="0">
                <a:pos x="567" y="75"/>
              </a:cxn>
              <a:cxn ang="0">
                <a:pos x="909" y="25"/>
              </a:cxn>
              <a:cxn ang="0">
                <a:pos x="1210" y="0"/>
              </a:cxn>
            </a:cxnLst>
            <a:rect l="0" t="0" r="r" b="b"/>
            <a:pathLst>
              <a:path w="1210" h="375">
                <a:moveTo>
                  <a:pt x="0" y="375"/>
                </a:moveTo>
                <a:cubicBezTo>
                  <a:pt x="20" y="347"/>
                  <a:pt x="40" y="319"/>
                  <a:pt x="83" y="283"/>
                </a:cubicBezTo>
                <a:cubicBezTo>
                  <a:pt x="126" y="247"/>
                  <a:pt x="177" y="193"/>
                  <a:pt x="258" y="158"/>
                </a:cubicBezTo>
                <a:cubicBezTo>
                  <a:pt x="339" y="123"/>
                  <a:pt x="459" y="97"/>
                  <a:pt x="567" y="75"/>
                </a:cubicBezTo>
                <a:cubicBezTo>
                  <a:pt x="675" y="53"/>
                  <a:pt x="802" y="37"/>
                  <a:pt x="909" y="25"/>
                </a:cubicBezTo>
                <a:cubicBezTo>
                  <a:pt x="1016" y="13"/>
                  <a:pt x="1113" y="6"/>
                  <a:pt x="121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>
            <a:off x="4054475" y="4943475"/>
            <a:ext cx="1989138" cy="836613"/>
          </a:xfrm>
          <a:custGeom>
            <a:avLst/>
            <a:gdLst/>
            <a:ahLst/>
            <a:cxnLst>
              <a:cxn ang="0">
                <a:pos x="0" y="526"/>
              </a:cxn>
              <a:cxn ang="0">
                <a:pos x="268" y="509"/>
              </a:cxn>
              <a:cxn ang="0">
                <a:pos x="451" y="417"/>
              </a:cxn>
              <a:cxn ang="0">
                <a:pos x="568" y="317"/>
              </a:cxn>
              <a:cxn ang="0">
                <a:pos x="601" y="275"/>
              </a:cxn>
              <a:cxn ang="0">
                <a:pos x="652" y="208"/>
              </a:cxn>
              <a:cxn ang="0">
                <a:pos x="760" y="133"/>
              </a:cxn>
              <a:cxn ang="0">
                <a:pos x="877" y="92"/>
              </a:cxn>
              <a:cxn ang="0">
                <a:pos x="1077" y="41"/>
              </a:cxn>
              <a:cxn ang="0">
                <a:pos x="1253" y="0"/>
              </a:cxn>
            </a:cxnLst>
            <a:rect l="0" t="0" r="r" b="b"/>
            <a:pathLst>
              <a:path w="1253" h="527">
                <a:moveTo>
                  <a:pt x="0" y="526"/>
                </a:moveTo>
                <a:cubicBezTo>
                  <a:pt x="96" y="526"/>
                  <a:pt x="193" y="527"/>
                  <a:pt x="268" y="509"/>
                </a:cubicBezTo>
                <a:cubicBezTo>
                  <a:pt x="343" y="491"/>
                  <a:pt x="401" y="449"/>
                  <a:pt x="451" y="417"/>
                </a:cubicBezTo>
                <a:cubicBezTo>
                  <a:pt x="501" y="385"/>
                  <a:pt x="543" y="341"/>
                  <a:pt x="568" y="317"/>
                </a:cubicBezTo>
                <a:cubicBezTo>
                  <a:pt x="593" y="293"/>
                  <a:pt x="587" y="293"/>
                  <a:pt x="601" y="275"/>
                </a:cubicBezTo>
                <a:cubicBezTo>
                  <a:pt x="615" y="257"/>
                  <a:pt x="626" y="232"/>
                  <a:pt x="652" y="208"/>
                </a:cubicBezTo>
                <a:cubicBezTo>
                  <a:pt x="678" y="184"/>
                  <a:pt x="723" y="152"/>
                  <a:pt x="760" y="133"/>
                </a:cubicBezTo>
                <a:cubicBezTo>
                  <a:pt x="797" y="114"/>
                  <a:pt x="824" y="107"/>
                  <a:pt x="877" y="92"/>
                </a:cubicBezTo>
                <a:cubicBezTo>
                  <a:pt x="930" y="77"/>
                  <a:pt x="1014" y="56"/>
                  <a:pt x="1077" y="41"/>
                </a:cubicBezTo>
                <a:cubicBezTo>
                  <a:pt x="1140" y="26"/>
                  <a:pt x="1196" y="13"/>
                  <a:pt x="1253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Special Power Functions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86375"/>
          </a:xfrm>
        </p:spPr>
        <p:txBody>
          <a:bodyPr/>
          <a:lstStyle/>
          <a:p>
            <a:r>
              <a:rPr lang="en-US" dirty="0"/>
              <a:t>Most power functions are similar to one of these six </a:t>
            </a:r>
          </a:p>
          <a:p>
            <a:r>
              <a:rPr lang="en-US" dirty="0" err="1"/>
              <a:t>x</a:t>
            </a:r>
            <a:r>
              <a:rPr lang="en-US" baseline="30000" dirty="0" err="1"/>
              <a:t>p</a:t>
            </a:r>
            <a:r>
              <a:rPr lang="en-US" dirty="0"/>
              <a:t> with even powers of p are similar to x</a:t>
            </a:r>
            <a:r>
              <a:rPr lang="en-US" baseline="30000" dirty="0"/>
              <a:t>2</a:t>
            </a:r>
            <a:endParaRPr lang="en-US" dirty="0"/>
          </a:p>
          <a:p>
            <a:r>
              <a:rPr lang="en-US" dirty="0" err="1"/>
              <a:t>x</a:t>
            </a:r>
            <a:r>
              <a:rPr lang="en-US" baseline="30000" dirty="0" err="1"/>
              <a:t>p</a:t>
            </a:r>
            <a:r>
              <a:rPr lang="en-US" dirty="0"/>
              <a:t> with negative odd powers of p are similar to x </a:t>
            </a:r>
            <a:r>
              <a:rPr lang="en-US" baseline="30000" dirty="0"/>
              <a:t>-1</a:t>
            </a:r>
          </a:p>
          <a:p>
            <a:r>
              <a:rPr lang="en-US" dirty="0" err="1"/>
              <a:t>x</a:t>
            </a:r>
            <a:r>
              <a:rPr lang="en-US" baseline="30000" dirty="0" err="1"/>
              <a:t>p</a:t>
            </a:r>
            <a:r>
              <a:rPr lang="en-US" dirty="0"/>
              <a:t> with negative even powers of p are similar to x</a:t>
            </a:r>
            <a:r>
              <a:rPr lang="en-US" baseline="30000" dirty="0"/>
              <a:t> -2</a:t>
            </a:r>
            <a:endParaRPr lang="en-US" dirty="0"/>
          </a:p>
          <a:p>
            <a:r>
              <a:rPr lang="en-US" dirty="0"/>
              <a:t>Which of the functions have symmetry?</a:t>
            </a:r>
          </a:p>
          <a:p>
            <a:pPr lvl="1"/>
            <a:r>
              <a:rPr lang="en-US" dirty="0"/>
              <a:t>What kind of symmetry?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7800" y="4495800"/>
            <a:ext cx="660950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Symmetry?			Type of Symmetry</a:t>
            </a:r>
          </a:p>
          <a:p>
            <a:r>
              <a:rPr lang="en-US" dirty="0" smtClean="0"/>
              <a:t>x</a:t>
            </a:r>
            <a:r>
              <a:rPr lang="en-US" baseline="30000" dirty="0" smtClean="0"/>
              <a:t>2	</a:t>
            </a:r>
            <a:r>
              <a:rPr lang="en-US" dirty="0" smtClean="0"/>
              <a:t>Yes				Reflectional</a:t>
            </a:r>
            <a:endParaRPr lang="en-US" baseline="30000" dirty="0" smtClean="0"/>
          </a:p>
          <a:p>
            <a:r>
              <a:rPr lang="en-US" dirty="0" smtClean="0"/>
              <a:t>x</a:t>
            </a:r>
            <a:r>
              <a:rPr lang="en-US" baseline="30000" dirty="0" smtClean="0"/>
              <a:t>-1	</a:t>
            </a:r>
            <a:r>
              <a:rPr lang="en-US" dirty="0" smtClean="0"/>
              <a:t>Yes				Rotational</a:t>
            </a:r>
            <a:endParaRPr lang="en-US" baseline="30000" dirty="0" smtClean="0"/>
          </a:p>
          <a:p>
            <a:r>
              <a:rPr lang="en-US" dirty="0" smtClean="0"/>
              <a:t>x</a:t>
            </a:r>
            <a:r>
              <a:rPr lang="en-US" baseline="30000" dirty="0" smtClean="0"/>
              <a:t>-2	</a:t>
            </a:r>
            <a:r>
              <a:rPr lang="en-US" dirty="0" smtClean="0"/>
              <a:t>Yes				Reflectional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86775" cy="1143000"/>
          </a:xfrm>
        </p:spPr>
        <p:txBody>
          <a:bodyPr/>
          <a:lstStyle/>
          <a:p>
            <a:r>
              <a:rPr lang="en-US" sz="4000"/>
              <a:t>Variations for Different Powers of 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large x, large powers of x dominate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2636838"/>
            <a:ext cx="6129337" cy="326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695700" y="3232150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5</a:t>
            </a:r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454525" y="3308350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4</a:t>
            </a:r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276850" y="3371850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3</a:t>
            </a:r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102350" y="4324350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707188" y="4865688"/>
            <a:ext cx="657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8203" name="Freeform 11"/>
          <p:cNvSpPr>
            <a:spLocks/>
          </p:cNvSpPr>
          <p:nvPr/>
        </p:nvSpPr>
        <p:spPr bwMode="auto">
          <a:xfrm>
            <a:off x="2493963" y="2151063"/>
            <a:ext cx="1511300" cy="2124075"/>
          </a:xfrm>
          <a:custGeom>
            <a:avLst/>
            <a:gdLst/>
            <a:ahLst/>
            <a:cxnLst>
              <a:cxn ang="0">
                <a:pos x="952" y="0"/>
              </a:cxn>
              <a:cxn ang="0">
                <a:pos x="473" y="381"/>
              </a:cxn>
              <a:cxn ang="0">
                <a:pos x="157" y="827"/>
              </a:cxn>
              <a:cxn ang="0">
                <a:pos x="92" y="1257"/>
              </a:cxn>
              <a:cxn ang="0">
                <a:pos x="709" y="1314"/>
              </a:cxn>
            </a:cxnLst>
            <a:rect l="0" t="0" r="r" b="b"/>
            <a:pathLst>
              <a:path w="952" h="1338">
                <a:moveTo>
                  <a:pt x="952" y="0"/>
                </a:moveTo>
                <a:cubicBezTo>
                  <a:pt x="778" y="121"/>
                  <a:pt x="605" y="243"/>
                  <a:pt x="473" y="381"/>
                </a:cubicBezTo>
                <a:cubicBezTo>
                  <a:pt x="341" y="519"/>
                  <a:pt x="220" y="681"/>
                  <a:pt x="157" y="827"/>
                </a:cubicBezTo>
                <a:cubicBezTo>
                  <a:pt x="94" y="973"/>
                  <a:pt x="0" y="1176"/>
                  <a:pt x="92" y="1257"/>
                </a:cubicBezTo>
                <a:cubicBezTo>
                  <a:pt x="184" y="1338"/>
                  <a:pt x="446" y="1326"/>
                  <a:pt x="709" y="1314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488" y="2600325"/>
            <a:ext cx="635158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86775" cy="1143000"/>
          </a:xfrm>
        </p:spPr>
        <p:txBody>
          <a:bodyPr/>
          <a:lstStyle/>
          <a:p>
            <a:r>
              <a:rPr lang="en-US" sz="4000"/>
              <a:t>Variations for Different Powers of 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0 &lt; x &lt; 1, small powers of x dominate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488113" y="4841875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5</a:t>
            </a:r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68975" y="4826000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4</a:t>
            </a:r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838700" y="5032375"/>
            <a:ext cx="65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3</a:t>
            </a:r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46513" y="4967288"/>
            <a:ext cx="657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462338" y="4427538"/>
            <a:ext cx="657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3863975" y="2266950"/>
            <a:ext cx="385763" cy="21510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Variations for Different Powers of p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Note asymptotic behavior of y = x</a:t>
            </a:r>
            <a:r>
              <a:rPr lang="en-US" baseline="30000"/>
              <a:t> -3</a:t>
            </a:r>
            <a:r>
              <a:rPr lang="en-US"/>
              <a:t> is more extreme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 r="22270"/>
          <a:stretch>
            <a:fillRect/>
          </a:stretch>
        </p:blipFill>
        <p:spPr bwMode="auto">
          <a:xfrm>
            <a:off x="815975" y="2897188"/>
            <a:ext cx="3060700" cy="21002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98513" y="5370513"/>
            <a:ext cx="2860675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 = x</a:t>
            </a:r>
            <a:r>
              <a:rPr lang="en-US" baseline="30000"/>
              <a:t> -3</a:t>
            </a:r>
            <a:r>
              <a:rPr lang="en-US"/>
              <a:t> approaches x-axis </a:t>
            </a:r>
            <a:br>
              <a:rPr lang="en-US"/>
            </a:br>
            <a:r>
              <a:rPr lang="en-US"/>
              <a:t>more rapidly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7388" y="2895600"/>
            <a:ext cx="3952875" cy="2108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</p:pic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1055688" y="4637088"/>
            <a:ext cx="566737" cy="8096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1038" y="3128963"/>
            <a:ext cx="722312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0.5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889875" y="4633913"/>
            <a:ext cx="722313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0.5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305175" y="4518025"/>
            <a:ext cx="722313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10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273550" y="3176588"/>
            <a:ext cx="722313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20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894263" y="5435600"/>
            <a:ext cx="3463925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 = x</a:t>
            </a:r>
            <a:r>
              <a:rPr lang="en-US" baseline="30000"/>
              <a:t> -3</a:t>
            </a:r>
            <a:r>
              <a:rPr lang="en-US"/>
              <a:t> climbs faster </a:t>
            </a:r>
            <a:br>
              <a:rPr lang="en-US"/>
            </a:br>
            <a:r>
              <a:rPr lang="en-US"/>
              <a:t>near the y-axis 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6980238" y="3992563"/>
            <a:ext cx="966787" cy="14684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4935538" y="3808413"/>
          <a:ext cx="4572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152280" imgH="393480" progId="">
                  <p:embed/>
                </p:oleObj>
              </mc:Choice>
              <mc:Fallback>
                <p:oleObj name="Equation" r:id="rId5" imgW="15228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5538" y="3808413"/>
                        <a:ext cx="4572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6311900" y="3716338"/>
          <a:ext cx="312738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228600" imgH="203040" progId="">
                  <p:embed/>
                </p:oleObj>
              </mc:Choice>
              <mc:Fallback>
                <p:oleObj name="Equation" r:id="rId7" imgW="228600" imgH="2030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716338"/>
                        <a:ext cx="312738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2043113" y="4256088"/>
          <a:ext cx="312737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9" imgW="228600" imgH="203040" progId="">
                  <p:embed/>
                </p:oleObj>
              </mc:Choice>
              <mc:Fallback>
                <p:oleObj name="Equation" r:id="rId9" imgW="228600" imgH="20304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4256088"/>
                        <a:ext cx="312737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2519363" y="3446463"/>
          <a:ext cx="4572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0" imgW="152280" imgH="393480" progId="">
                  <p:embed/>
                </p:oleObj>
              </mc:Choice>
              <mc:Fallback>
                <p:oleObj name="Equation" r:id="rId10" imgW="152280" imgH="3934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363" y="3446463"/>
                        <a:ext cx="4572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Think About It…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229600" cy="4389120"/>
          </a:xfrm>
        </p:spPr>
        <p:txBody>
          <a:bodyPr/>
          <a:lstStyle/>
          <a:p>
            <a:r>
              <a:rPr lang="en-US" dirty="0"/>
              <a:t>Given y = x</a:t>
            </a:r>
            <a:r>
              <a:rPr lang="en-US" baseline="30000" dirty="0"/>
              <a:t> –p</a:t>
            </a:r>
            <a:r>
              <a:rPr lang="en-US" dirty="0"/>
              <a:t> for </a:t>
            </a:r>
            <a:r>
              <a:rPr lang="en-US" i="1" dirty="0"/>
              <a:t>p</a:t>
            </a:r>
            <a:r>
              <a:rPr lang="en-US" dirty="0"/>
              <a:t> a positive integer</a:t>
            </a:r>
          </a:p>
          <a:p>
            <a:r>
              <a:rPr lang="en-US" dirty="0"/>
              <a:t>What is the domain/range of the function?</a:t>
            </a:r>
          </a:p>
          <a:p>
            <a:pPr lvl="1"/>
            <a:r>
              <a:rPr lang="en-US" dirty="0"/>
              <a:t>Does it make a difference if p is odd or even?</a:t>
            </a:r>
          </a:p>
          <a:p>
            <a:r>
              <a:rPr lang="en-US" dirty="0"/>
              <a:t>What symmetries are exhibited?</a:t>
            </a:r>
          </a:p>
          <a:p>
            <a:r>
              <a:rPr lang="en-US" dirty="0"/>
              <a:t>What happens when x approaches 0</a:t>
            </a:r>
          </a:p>
          <a:p>
            <a:r>
              <a:rPr lang="en-US" dirty="0"/>
              <a:t>What happens for large positive/negative values of x?</a:t>
            </a:r>
          </a:p>
          <a:p>
            <a:pPr lvl="1"/>
            <a:endParaRPr lang="en-US" dirty="0"/>
          </a:p>
        </p:txBody>
      </p:sp>
      <p:pic>
        <p:nvPicPr>
          <p:cNvPr id="11268" name="Picture 4" descr="j00791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0"/>
            <a:ext cx="9588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410200" y="1752600"/>
            <a:ext cx="35718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x=All Real Numbers except x=0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Odd, y&gt;0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Even, y=All Real Numbers except y=0</a:t>
            </a:r>
          </a:p>
        </p:txBody>
      </p:sp>
      <p:sp>
        <p:nvSpPr>
          <p:cNvPr id="6" name="Rectangle 5"/>
          <p:cNvSpPr/>
          <p:nvPr/>
        </p:nvSpPr>
        <p:spPr>
          <a:xfrm>
            <a:off x="6477000" y="2667000"/>
            <a:ext cx="266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Domain – No</a:t>
            </a:r>
          </a:p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Range – Yes, can not be negative</a:t>
            </a:r>
          </a:p>
        </p:txBody>
      </p:sp>
      <p:sp>
        <p:nvSpPr>
          <p:cNvPr id="7" name="Rectangle 6"/>
          <p:cNvSpPr/>
          <p:nvPr/>
        </p:nvSpPr>
        <p:spPr>
          <a:xfrm>
            <a:off x="4876800" y="3352800"/>
            <a:ext cx="1818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Even – 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Reflectional</a:t>
            </a:r>
            <a:endParaRPr lang="en-US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Odd - Rotational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5562600" y="3962400"/>
            <a:ext cx="266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 gets larger</a:t>
            </a:r>
          </a:p>
        </p:txBody>
      </p:sp>
      <p:sp>
        <p:nvSpPr>
          <p:cNvPr id="9" name="Rectangle 8"/>
          <p:cNvSpPr/>
          <p:nvPr/>
        </p:nvSpPr>
        <p:spPr>
          <a:xfrm>
            <a:off x="3505200" y="4724400"/>
            <a:ext cx="18822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gets closer to 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Formulas for Power Functions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that we are told that </a:t>
            </a:r>
            <a:br>
              <a:rPr lang="en-US" dirty="0"/>
            </a:br>
            <a:r>
              <a:rPr lang="en-US" dirty="0"/>
              <a:t>f(1) = 7 and f(3)=56</a:t>
            </a:r>
          </a:p>
          <a:p>
            <a:pPr lvl="1"/>
            <a:r>
              <a:rPr lang="en-US" dirty="0"/>
              <a:t>We can find f(x) when linear   y = </a:t>
            </a:r>
            <a:r>
              <a:rPr lang="en-US" dirty="0" err="1"/>
              <a:t>mx</a:t>
            </a:r>
            <a:r>
              <a:rPr lang="en-US" dirty="0"/>
              <a:t> + b</a:t>
            </a:r>
          </a:p>
          <a:p>
            <a:pPr lvl="1"/>
            <a:r>
              <a:rPr lang="en-US" dirty="0"/>
              <a:t>We can find f(x) when it is 	y = a(b)</a:t>
            </a:r>
            <a:r>
              <a:rPr lang="en-US" baseline="30000" dirty="0"/>
              <a:t>t</a:t>
            </a:r>
            <a:endParaRPr lang="en-US" dirty="0"/>
          </a:p>
          <a:p>
            <a:r>
              <a:rPr lang="en-US" dirty="0"/>
              <a:t>Now we consider finding f(x) = k </a:t>
            </a:r>
            <a:r>
              <a:rPr lang="en-US" dirty="0" err="1"/>
              <a:t>x</a:t>
            </a:r>
            <a:r>
              <a:rPr lang="en-US" baseline="30000" dirty="0" err="1"/>
              <a:t>p</a:t>
            </a:r>
            <a:endParaRPr lang="en-US" dirty="0"/>
          </a:p>
          <a:p>
            <a:pPr lvl="1"/>
            <a:r>
              <a:rPr lang="en-US" dirty="0"/>
              <a:t>Write two equations we know</a:t>
            </a:r>
          </a:p>
          <a:p>
            <a:pPr lvl="1"/>
            <a:r>
              <a:rPr lang="en-US" dirty="0"/>
              <a:t>Determine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Solve for </a:t>
            </a:r>
            <a:r>
              <a:rPr lang="en-US" i="1" dirty="0"/>
              <a:t>p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914400" y="5464175"/>
          <a:ext cx="1935162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634680" imgH="457200" progId="">
                  <p:embed/>
                </p:oleObj>
              </mc:Choice>
              <mc:Fallback>
                <p:oleObj name="Equation" r:id="rId3" imgW="634680" imgH="4572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464175"/>
                        <a:ext cx="1935162" cy="139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0" y="4648200"/>
            <a:ext cx="5052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k=7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105400"/>
            <a:ext cx="838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p=1.89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3600" y="4191000"/>
            <a:ext cx="27234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 manually to demonstrate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The Data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1" y="1219200"/>
          <a:ext cx="822959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Length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Weight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Length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Weight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29.6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455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32.0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518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34.0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537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34.9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651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36.4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719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264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726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26.7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810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3189" y="0"/>
            <a:ext cx="9050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 the data below to explore Power Functions with a TI-83+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Function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</a:t>
            </a:r>
          </a:p>
          <a:p>
            <a:pPr lvl="1"/>
            <a:r>
              <a:rPr lang="en-US"/>
              <a:t>Where </a:t>
            </a:r>
            <a:r>
              <a:rPr lang="en-US" i="1"/>
              <a:t>k</a:t>
            </a:r>
            <a:r>
              <a:rPr lang="en-US"/>
              <a:t> and </a:t>
            </a:r>
            <a:r>
              <a:rPr lang="en-US" i="1"/>
              <a:t>p</a:t>
            </a:r>
            <a:r>
              <a:rPr lang="en-US"/>
              <a:t/>
            </a:r>
            <a:br>
              <a:rPr lang="en-US"/>
            </a:br>
            <a:r>
              <a:rPr lang="en-US"/>
              <a:t>are constants</a:t>
            </a:r>
          </a:p>
          <a:p>
            <a:r>
              <a:rPr lang="en-US"/>
              <a:t>Power functions are seen when dealing with areas and volumes</a:t>
            </a:r>
          </a:p>
          <a:p>
            <a:pPr lvl="1"/>
            <a:endParaRPr lang="en-US"/>
          </a:p>
          <a:p>
            <a:r>
              <a:rPr lang="en-US"/>
              <a:t>Power functions also show up in gravitation (falling bodies)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356100" y="1655763"/>
          <a:ext cx="249237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83920" imgH="228600" progId="">
                  <p:embed/>
                </p:oleObj>
              </mc:Choice>
              <mc:Fallback>
                <p:oleObj name="Equation" r:id="rId3" imgW="583920" imgH="2286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655763"/>
                        <a:ext cx="2492375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5486400" y="3657600"/>
            <a:ext cx="976313" cy="976312"/>
          </a:xfrm>
          <a:prstGeom prst="ellipse">
            <a:avLst/>
          </a:prstGeom>
          <a:gradFill rotWithShape="1">
            <a:gsLst>
              <a:gs pos="0">
                <a:srgbClr val="00FF99"/>
              </a:gs>
              <a:gs pos="100000">
                <a:srgbClr val="00FF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870700" y="3759200"/>
          <a:ext cx="13890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672840" imgH="393480" progId="">
                  <p:embed/>
                </p:oleObj>
              </mc:Choice>
              <mc:Fallback>
                <p:oleObj name="Equation" r:id="rId5" imgW="672840" imgH="3934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3759200"/>
                        <a:ext cx="1389063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7" descr="pe01508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5513" y="373063"/>
            <a:ext cx="827087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101975" y="5810250"/>
          <a:ext cx="25654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8" imgW="1015920" imgH="228600" progId="">
                  <p:embed/>
                </p:oleObj>
              </mc:Choice>
              <mc:Fallback>
                <p:oleObj name="Equation" r:id="rId8" imgW="1015920" imgH="228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810250"/>
                        <a:ext cx="25654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1 0.07833 C 0.09289 0.08273 0.14237 0.08714 0.17066 0.10776 C 0.19896 0.12839 0.20625 0.16779 0.21303 0.20278 C 0.2198 0.23777 0.1941 0.30174 0.21129 0.31796 C 0.22848 0.33418 0.28664 0.29386 0.31632 0.29988 C 0.34601 0.30591 0.37448 0.3314 0.38924 0.35434 C 0.404 0.37729 0.40139 0.41738 0.40452 0.43801 C 0.40764 0.45863 0.38889 0.47346 0.40782 0.47879 C 0.42674 0.48412 0.48837 0.46373 0.51789 0.46976 C 0.54775 0.47578 0.56771 0.49386 0.58577 0.51495 C 0.60382 0.53604 0.61893 0.57288 0.62657 0.59629 C 0.63421 0.6197 0.61893 0.64681 0.6316 0.65515 C 0.64428 0.6635 0.68073 0.63893 0.70278 0.64612 C 0.72483 0.6533 0.75261 0.68018 0.76389 0.69826 C 0.77518 0.71634 0.77292 0.73557 0.77066 0.75481 " pathEditMode="relative" ptsTypes="aaaaaaaaaaaaaaA">
                                      <p:cBhvr>
                                        <p:cTn id="20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oordinate Plan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520825"/>
            <a:ext cx="4724400" cy="473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79251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Proportions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variable </a:t>
            </a:r>
            <a:r>
              <a:rPr lang="en-US" i="1"/>
              <a:t>y</a:t>
            </a:r>
            <a:r>
              <a:rPr lang="en-US"/>
              <a:t> is directly proportional to </a:t>
            </a:r>
            <a:r>
              <a:rPr lang="en-US" i="1"/>
              <a:t>x</a:t>
            </a:r>
            <a:r>
              <a:rPr lang="en-US"/>
              <a:t> when:</a:t>
            </a:r>
            <a:br>
              <a:rPr lang="en-US"/>
            </a:br>
            <a:r>
              <a:rPr lang="en-US"/>
              <a:t>    </a:t>
            </a:r>
            <a:r>
              <a:rPr lang="en-US" i="1"/>
              <a:t>y = k * x</a:t>
            </a:r>
          </a:p>
          <a:p>
            <a:pPr lvl="1">
              <a:buFontTx/>
              <a:buChar char="•"/>
            </a:pPr>
            <a:r>
              <a:rPr lang="en-US"/>
              <a:t>(k is some constant value)</a:t>
            </a:r>
          </a:p>
          <a:p>
            <a:pPr>
              <a:buSzPct val="85000"/>
            </a:pPr>
            <a:r>
              <a:rPr lang="en-US"/>
              <a:t>Alternatively</a:t>
            </a:r>
          </a:p>
          <a:p>
            <a:pPr>
              <a:buSzPct val="85000"/>
            </a:pPr>
            <a:endParaRPr lang="en-US"/>
          </a:p>
          <a:p>
            <a:pPr>
              <a:buSzPct val="85000"/>
            </a:pPr>
            <a:r>
              <a:rPr lang="en-US"/>
              <a:t>As x gets larger, y </a:t>
            </a:r>
            <a:r>
              <a:rPr lang="en-US" u="sng"/>
              <a:t>must also</a:t>
            </a:r>
            <a:r>
              <a:rPr lang="en-US"/>
              <a:t> get larger</a:t>
            </a:r>
          </a:p>
          <a:p>
            <a:pPr lvl="1">
              <a:buFontTx/>
              <a:buChar char="•"/>
            </a:pPr>
            <a:r>
              <a:rPr lang="en-US"/>
              <a:t>keeps the resulting </a:t>
            </a:r>
            <a:r>
              <a:rPr lang="en-US" i="1"/>
              <a:t>k</a:t>
            </a:r>
            <a:r>
              <a:rPr lang="en-US"/>
              <a:t> the same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733800" y="3124200"/>
          <a:ext cx="1247775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93480" imgH="393480" progId="">
                  <p:embed/>
                </p:oleObj>
              </mc:Choice>
              <mc:Fallback>
                <p:oleObj name="Equation" r:id="rId3" imgW="39348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124200"/>
                        <a:ext cx="1247775" cy="121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983288" y="2468563"/>
            <a:ext cx="2546350" cy="660400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is a power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Proportions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Example:</a:t>
            </a:r>
          </a:p>
          <a:p>
            <a:pPr lvl="1"/>
            <a:r>
              <a:rPr lang="en-US"/>
              <a:t>The harder you hit the baseball</a:t>
            </a:r>
          </a:p>
          <a:p>
            <a:pPr lvl="1"/>
            <a:r>
              <a:rPr lang="en-US"/>
              <a:t>The farther it travels</a:t>
            </a:r>
          </a:p>
          <a:p>
            <a:endParaRPr lang="en-US"/>
          </a:p>
          <a:p>
            <a:r>
              <a:rPr lang="en-US"/>
              <a:t>Distance hit is directly</a:t>
            </a:r>
            <a:br>
              <a:rPr lang="en-US"/>
            </a:br>
            <a:r>
              <a:rPr lang="en-US"/>
              <a:t>proportional to the</a:t>
            </a:r>
            <a:br>
              <a:rPr lang="en-US"/>
            </a:br>
            <a:r>
              <a:rPr lang="en-US"/>
              <a:t>force of the hit</a:t>
            </a:r>
          </a:p>
        </p:txBody>
      </p:sp>
      <p:pic>
        <p:nvPicPr>
          <p:cNvPr id="15364" name="Picture 4" descr="pe0173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667000"/>
            <a:ext cx="2268538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Proportion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Suppose the constant of proportionality is 4</a:t>
            </a:r>
          </a:p>
          <a:p>
            <a:pPr lvl="1"/>
            <a:r>
              <a:rPr lang="en-US"/>
              <a:t>Then  y = 4 * x</a:t>
            </a:r>
          </a:p>
          <a:p>
            <a:pPr lvl="1"/>
            <a:r>
              <a:rPr lang="en-US"/>
              <a:t>What does the graph of this function look like?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657600"/>
            <a:ext cx="44958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 Proportion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variable y is </a:t>
            </a:r>
            <a:r>
              <a:rPr lang="en-US" u="sng"/>
              <a:t>inversely</a:t>
            </a:r>
            <a:r>
              <a:rPr lang="en-US"/>
              <a:t> proportional 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to x when</a:t>
            </a:r>
          </a:p>
          <a:p>
            <a:r>
              <a:rPr lang="en-US"/>
              <a:t>Alternatively</a:t>
            </a:r>
            <a:br>
              <a:rPr lang="en-US"/>
            </a:br>
            <a:r>
              <a:rPr lang="en-US"/>
              <a:t>            y = k * x</a:t>
            </a:r>
            <a:r>
              <a:rPr lang="en-US" baseline="30000"/>
              <a:t> -1</a:t>
            </a:r>
            <a:endParaRPr lang="en-US"/>
          </a:p>
          <a:p>
            <a:r>
              <a:rPr lang="en-US"/>
              <a:t>As x gets larger, y must get </a:t>
            </a:r>
            <a:r>
              <a:rPr lang="en-US" u="sng"/>
              <a:t>smaller</a:t>
            </a:r>
            <a:r>
              <a:rPr lang="en-US"/>
              <a:t> to keep the resulting k the same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6438" y="2347913"/>
          <a:ext cx="944562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393480" imgH="393480" progId="">
                  <p:embed/>
                </p:oleObj>
              </mc:Choice>
              <mc:Fallback>
                <p:oleObj name="Equation" r:id="rId3" imgW="39348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2347913"/>
                        <a:ext cx="944562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067300" y="3240088"/>
            <a:ext cx="2613025" cy="660400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Again, this is a power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 Proportion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Example:</a:t>
            </a:r>
            <a:br>
              <a:rPr lang="en-US"/>
            </a:br>
            <a:r>
              <a:rPr lang="en-US"/>
              <a:t>If you bake cookies </a:t>
            </a:r>
            <a:br>
              <a:rPr lang="en-US"/>
            </a:br>
            <a:r>
              <a:rPr lang="en-US"/>
              <a:t>at a </a:t>
            </a:r>
            <a:r>
              <a:rPr lang="en-US" u="sng"/>
              <a:t>higher</a:t>
            </a:r>
            <a:r>
              <a:rPr lang="en-US"/>
              <a:t> </a:t>
            </a:r>
            <a:br>
              <a:rPr lang="en-US"/>
            </a:br>
            <a:r>
              <a:rPr lang="en-US"/>
              <a:t>temperature, </a:t>
            </a:r>
            <a:br>
              <a:rPr lang="en-US"/>
            </a:br>
            <a:r>
              <a:rPr lang="en-US"/>
              <a:t>they take </a:t>
            </a:r>
            <a:r>
              <a:rPr lang="en-US" u="sng"/>
              <a:t>less</a:t>
            </a:r>
            <a:r>
              <a:rPr lang="en-US"/>
              <a:t> time</a:t>
            </a:r>
          </a:p>
          <a:p>
            <a:endParaRPr lang="en-US"/>
          </a:p>
          <a:p>
            <a:r>
              <a:rPr lang="en-US"/>
              <a:t>Time is </a:t>
            </a:r>
            <a:r>
              <a:rPr lang="en-US" u="sng"/>
              <a:t>inversely</a:t>
            </a:r>
            <a:r>
              <a:rPr lang="en-US"/>
              <a:t> proportional to temperature</a:t>
            </a:r>
          </a:p>
        </p:txBody>
      </p:sp>
      <p:pic>
        <p:nvPicPr>
          <p:cNvPr id="18436" name="Picture 4" descr="typfun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9113" y="1219200"/>
            <a:ext cx="2173287" cy="26670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Inverse Proportion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648200"/>
          </a:xfrm>
        </p:spPr>
        <p:txBody>
          <a:bodyPr/>
          <a:lstStyle/>
          <a:p>
            <a:r>
              <a:rPr lang="en-US" dirty="0"/>
              <a:t>Consider what the graph looks like</a:t>
            </a:r>
          </a:p>
          <a:p>
            <a:pPr lvl="1"/>
            <a:r>
              <a:rPr lang="en-US" dirty="0"/>
              <a:t>Let the constant or proportionality k = 4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Then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819400" y="2362200"/>
          <a:ext cx="1219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393480" imgH="393480" progId="">
                  <p:embed/>
                </p:oleObj>
              </mc:Choice>
              <mc:Fallback>
                <p:oleObj name="Equation" r:id="rId3" imgW="39348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362200"/>
                        <a:ext cx="12192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1" name="Picture 5" descr="typfun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3733800"/>
            <a:ext cx="4600575" cy="2390775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1862</TotalTime>
  <Words>461</Words>
  <Application>Microsoft Office PowerPoint</Application>
  <PresentationFormat>On-screen Show (4:3)</PresentationFormat>
  <Paragraphs>190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Flow</vt:lpstr>
      <vt:lpstr>Equation</vt:lpstr>
      <vt:lpstr>Power Functions</vt:lpstr>
      <vt:lpstr>Power Function</vt:lpstr>
      <vt:lpstr>PowerPoint Presentation</vt:lpstr>
      <vt:lpstr>Direct Proportions</vt:lpstr>
      <vt:lpstr>Direct Proportions</vt:lpstr>
      <vt:lpstr>Direct Proportion</vt:lpstr>
      <vt:lpstr>Inverse Proportion</vt:lpstr>
      <vt:lpstr>Inverse Proportion</vt:lpstr>
      <vt:lpstr>Inverse Proportion</vt:lpstr>
      <vt:lpstr>Power Function</vt:lpstr>
      <vt:lpstr>Special Power Functions</vt:lpstr>
      <vt:lpstr>Special Power Functions</vt:lpstr>
      <vt:lpstr>Special Power Functions</vt:lpstr>
      <vt:lpstr>Variations for Different Powers of p</vt:lpstr>
      <vt:lpstr>Variations for Different Powers of p</vt:lpstr>
      <vt:lpstr>Variations for Different Powers of p</vt:lpstr>
      <vt:lpstr>Think About It…</vt:lpstr>
      <vt:lpstr>Formulas for Power Functions</vt:lpstr>
      <vt:lpstr>The Data</vt:lpstr>
      <vt:lpstr>PowerPoint Presentation</vt:lpstr>
    </vt:vector>
  </TitlesOfParts>
  <Company>School District of Hillsborough County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9.2 Graphing Inverse Variations</dc:title>
  <dc:creator>SDHC</dc:creator>
  <cp:lastModifiedBy>gharrell</cp:lastModifiedBy>
  <cp:revision>76</cp:revision>
  <dcterms:created xsi:type="dcterms:W3CDTF">2008-03-18T16:17:14Z</dcterms:created>
  <dcterms:modified xsi:type="dcterms:W3CDTF">2014-11-06T15:28:53Z</dcterms:modified>
</cp:coreProperties>
</file>